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sldIdLst>
    <p:sldId id="261" r:id="rId2"/>
    <p:sldId id="256" r:id="rId3"/>
    <p:sldId id="285" r:id="rId4"/>
    <p:sldId id="308" r:id="rId5"/>
    <p:sldId id="307" r:id="rId6"/>
    <p:sldId id="288" r:id="rId7"/>
    <p:sldId id="299" r:id="rId8"/>
    <p:sldId id="289" r:id="rId9"/>
    <p:sldId id="290" r:id="rId10"/>
    <p:sldId id="291" r:id="rId11"/>
    <p:sldId id="300" r:id="rId12"/>
    <p:sldId id="293" r:id="rId13"/>
    <p:sldId id="294" r:id="rId14"/>
    <p:sldId id="295" r:id="rId15"/>
    <p:sldId id="296" r:id="rId16"/>
    <p:sldId id="283" r:id="rId17"/>
    <p:sldId id="284" r:id="rId18"/>
    <p:sldId id="258" r:id="rId19"/>
    <p:sldId id="282" r:id="rId20"/>
    <p:sldId id="287" r:id="rId21"/>
    <p:sldId id="264" r:id="rId22"/>
    <p:sldId id="265" r:id="rId23"/>
    <p:sldId id="266" r:id="rId24"/>
    <p:sldId id="271" r:id="rId25"/>
    <p:sldId id="272" r:id="rId26"/>
    <p:sldId id="274" r:id="rId27"/>
    <p:sldId id="275" r:id="rId28"/>
    <p:sldId id="277" r:id="rId29"/>
    <p:sldId id="301" r:id="rId30"/>
    <p:sldId id="276" r:id="rId31"/>
    <p:sldId id="309" r:id="rId32"/>
    <p:sldId id="302" r:id="rId33"/>
    <p:sldId id="303" r:id="rId34"/>
    <p:sldId id="304" r:id="rId35"/>
    <p:sldId id="305" r:id="rId36"/>
    <p:sldId id="306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9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8E44E88-480C-4009-89EE-0766659F96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5596F36-20B2-4368-8C7F-8501C774E70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47712B-F699-4475-8695-425A1CF263CC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1A70F66A-6627-4D0E-9C02-F353F2CB32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C7102101-0618-47CE-962A-D2840603C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89F2FB-D458-4D46-ADDF-577F7D3CF5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8F4AE3-6D02-4C79-9CA1-449F41E46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3AB205-96F7-4B5B-B48B-3E2B40BA26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580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xmlns="" id="{F76AD714-D65C-4922-BB60-DCE5E27C88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xmlns="" id="{009DA882-585A-445F-B9CF-BCB0B8AF04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xmlns="" id="{AEC01F4B-CF0B-4DD1-AF63-8AA390913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3E8901-E954-46AA-A18F-8BFD19AE6591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65B69F-23EA-4FD1-8BEF-401D44FC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2DCD8-CB56-4723-99B7-BD1F8771A15C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B7DE-8A45-4383-9B7E-C67074EC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7392C6-D032-468D-A004-A2B7A41F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040E4-2FC9-4707-A244-40F442D3C5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92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358DC2-6360-4383-B649-66527223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D859-CFBE-43C1-A868-747C6D57B140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1B055E-CCF4-4F7F-ACAD-AD65C556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AE0D08-D4AD-4627-8D44-E7FF4987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F0343-6F5E-44C1-8263-6C7A52C3BA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73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F9B820-A08F-45D9-AB81-4D4748C4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D988-A8C8-45B2-9B38-EDCEB57626D2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FCC968-8660-4012-A58B-285AA624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B9D838-33A8-41EA-A7F7-7AA311FC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96669-F20A-47BA-BCD0-DE805AF57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8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03EA7A-B4EE-4E57-AF3D-1FF08306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5DC9-C5C6-4C52-986E-2EDE4E501F25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AEDF6D-C016-4E60-9321-DD6BA6B0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42542C-A30B-4029-9DAD-5EB1B6C6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710ED-1E74-46F2-A4CE-572035C2A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26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AE7654-9AFD-45D3-8FB2-ABF66387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04AF-4B7F-42A9-9598-763E2285AA22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21733B-A3FC-468B-A86F-A12792AC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62A00E-5F98-4170-9A59-3C2D201E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0C5A8-C891-45EE-B5B1-AC9984BF6E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0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A4FF155E-5035-4BDF-82FA-F04FE7A9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F103-FEF4-4380-A33C-51050764FCE6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74EE3A94-69A8-42E5-AA47-7B87FA3EC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A7321784-AA38-4DCC-9825-EF0DEE77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2B225-24C5-4BE8-8DCA-C035DA4CA3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23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0E5BBE10-4E85-465C-BA99-4AD8AC4D4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A908-7AA6-42B1-B739-742DE707520C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92885D8-1C77-4174-B10C-4E772CA6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F848E217-7C19-4D81-AAB8-0307A922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5B599-C166-4510-8FB1-4EEAB5F4FA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64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C96F1603-65D7-4C33-8D7A-DEB25359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DE7D-911D-4CFC-92BB-B44305AD858B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29BCE5FB-F7DB-42DD-96A1-DC1B5595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B92FAF31-D0A4-49CA-A675-DBB9B39C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1B3B9-12B0-4A5C-BFD1-E23B49224D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122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6EC38365-C585-49A6-B9EB-2168DF05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16AEC-3FE6-46DD-B9B2-02BCA02029AB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55ED5A7-F9EC-413F-BF13-85D83FAF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C866EB11-1BDA-4799-9F55-C4AF2BA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CF326-0BE9-4290-85FD-8B833B82B6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32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28ECAE9-28D3-470B-B273-8AEC9312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54FF-9C7F-45F4-A977-6B0FBC9F8054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B16DCCD-09D3-4A12-9C04-F1823CB3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172C93A-754B-453B-BFDA-96D8D0812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D13D4-5621-4E71-95BF-D364A9B69C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38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42A8B8C6-F437-4A68-9A12-F3C10024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AEE4-A277-4E5A-9F6A-D9EAEF325979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CAFCADD-2C62-4111-9F87-01FB8D49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093A694-F19F-4E80-BAB5-2E87E396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63FAA-3C87-4609-9AFC-3683865E55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2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227FD97D-3CD5-4D2D-98C8-89370E06FE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A612F44C-F4C0-4709-9717-EDC9F8CEB1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17E42A-0866-4B93-ADFE-74912DEAD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BEB95A-B12F-45FD-9D82-6BD14AFA9DF6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B47FE9-727D-40F0-8FDD-EE3564C66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F711F7-CCC4-4093-9755-283BA094A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E1ACE9D0-E82A-49C9-8102-F3AEB91295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202461C-D623-4C5D-A506-72C919B2684C}"/>
              </a:ext>
            </a:extLst>
          </p:cNvPr>
          <p:cNvSpPr/>
          <p:nvPr/>
        </p:nvSpPr>
        <p:spPr>
          <a:xfrm>
            <a:off x="125120" y="428604"/>
            <a:ext cx="8645765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Коррупция  в современном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обществе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                                            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C73F2677-0032-4794-815E-E692D9093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132856"/>
            <a:ext cx="8352927" cy="4392488"/>
          </a:xfrm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xmlns="" id="{59EE134D-4104-4EF9-96DE-BB261C86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xmlns="" id="{E36F3A27-CDAD-41E1-8284-95FA8213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Регистрационные функции заключаются в регистрации прав граждан и юридических лиц на движимое и (или) недвижимое имущество, актов гражданского состояния граждан, а также иных прав, подлежащих регистрации в соответствии с законодательством КР.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7AB52CB0-DAD6-4DFB-B137-F3133A9D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/>
          <a:lstStyle/>
          <a:p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ч.2 ст.336 УК КР - то же деяние, совершенное в интересах организованной группы, преступного сообщества, или повлекшее тяжкий вред</a:t>
            </a:r>
            <a:r>
              <a:rPr lang="ru-RU" altLang="ru-RU"/>
              <a:t>,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xmlns="" id="{60513D5E-3C7B-4858-8CF5-7D762B50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2232025"/>
          </a:xfrm>
        </p:spPr>
        <p:txBody>
          <a:bodyPr/>
          <a:lstStyle/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наказывается лишением свободы на срок от 12 до 15 лет с конфискаций имущества, с лишением права занимать определенные должности либо заниматься определенной деятельностью на срок до 3-х лет.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2913DF-892C-4CD4-A96F-AB10FD98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509120"/>
            <a:ext cx="334786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xmlns="" id="{0B9CBF52-22B8-4C03-BD02-BFDA1E68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ru-RU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ОГ и ПС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xmlns="" id="{C8B9A8AE-D828-4BDC-A8DA-83EBE0300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2562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1) состоит из 2-х и более лиц;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2) между всеми ее участниками существует предварительный сговор о совершении преступления (преступлений);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3) является устойчивым объединением;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4) целью является совершение одного или нескольких преступлений;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5) функции между участниками предварительно распределены.</a:t>
            </a:r>
          </a:p>
        </p:txBody>
      </p:sp>
      <p:sp>
        <p:nvSpPr>
          <p:cNvPr id="15364" name="Объект 3">
            <a:extLst>
              <a:ext uri="{FF2B5EF4-FFF2-40B4-BE49-F238E27FC236}">
                <a16:creationId xmlns:a16="http://schemas.microsoft.com/office/drawing/2014/main" xmlns="" id="{35440846-29C1-41EB-B826-43FB4FA28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2562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1) состоит из 3-х и более лиц;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2) между всеми ее участниками существует предварительный сговор о совершении преступления (преступлений);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3) является устойчивым и иерархическим объединением;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4) целью является совершение нескольких тяжких или особо тяжких преступлений;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5) функции между участниками предварительно распределены.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2E5C018B-BF8C-4618-AC11-82B733F0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562"/>
          </a:xfrm>
        </p:spPr>
        <p:txBody>
          <a:bodyPr/>
          <a:lstStyle/>
          <a:p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Тяжкий вред </a:t>
            </a: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– следующие последствия в случаях, когда они не указаны в качестве признака состава преступления, предусмотренного УК КР (п.3):</a:t>
            </a: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xmlns="" id="{96CC297F-0F55-44FD-9C36-E8EBCD32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8638"/>
            <a:ext cx="8229600" cy="305752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5) причинение крупного или особо крупного ущерба.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CECD5F09-1D7A-45F9-A37D-1BFF0403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ущерб (размер)</a:t>
            </a:r>
            <a:endParaRPr lang="ru-RU" alt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xmlns="" id="{FC02FE87-F5E4-4BF0-B713-7DDD0D49F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Материальный (имущественный) ущерб, который на момент совершения преступления в десять тысяч раз (1000000 сом) превышает расчетный показатель, установленный законодательством Кыргызской Республики, если в статье Особенной части УК КР не установлено иное.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xmlns="" id="{55E9F4D4-A117-425B-8152-03F83362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 крупный ущерб (размер)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xmlns="" id="{00168C2D-383E-456F-92C7-558FA6835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Материальный (имущественный) ущерб, который на момент совершения преступления в двадцать пять тысяч раз (2500000 сом) превышает расчетный показатель, установленный законодательством Кыргызской Республики, если в статье Особенной части УК КР не установлено иное.</a:t>
            </a:r>
          </a:p>
          <a:p>
            <a:endParaRPr lang="ru-RU" altLang="ru-RU"/>
          </a:p>
        </p:txBody>
      </p:sp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1FAF7D51-4A8E-4683-AB76-389E1C92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655763"/>
          </a:xfrm>
        </p:spPr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стран по уровню коррупции </a:t>
            </a:r>
            <a:r>
              <a:rPr lang="en-US" altLang="ru-RU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(итоги </a:t>
            </a:r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r>
              <a:rPr lang="ru-RU" altLang="ru-RU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sz="4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altLang="ru-RU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«Transparency International»</a:t>
            </a:r>
            <a:endParaRPr lang="ru-RU" altLang="ru-RU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Объект 2">
            <a:extLst>
              <a:ext uri="{FF2B5EF4-FFF2-40B4-BE49-F238E27FC236}">
                <a16:creationId xmlns:a16="http://schemas.microsoft.com/office/drawing/2014/main" xmlns="" id="{6E2D4057-27F8-4DF6-A018-AC1DFB08C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eaLnBrk="1" hangingPunct="1"/>
            <a:r>
              <a:rPr lang="ru-RU" altLang="ru-RU" sz="3600"/>
              <a:t>Дания – 90(1)/</a:t>
            </a:r>
            <a:r>
              <a:rPr lang="ru-RU" altLang="ru-RU" sz="3600">
                <a:solidFill>
                  <a:srgbClr val="FFFF00"/>
                </a:solidFill>
              </a:rPr>
              <a:t>90(1)</a:t>
            </a:r>
          </a:p>
          <a:p>
            <a:pPr eaLnBrk="1" hangingPunct="1"/>
            <a:r>
              <a:rPr lang="ru-RU" altLang="ru-RU" sz="3600"/>
              <a:t>Финляндия – 87(2)/</a:t>
            </a:r>
            <a:r>
              <a:rPr lang="ru-RU" altLang="ru-RU" sz="3600">
                <a:solidFill>
                  <a:srgbClr val="FFFF00"/>
                </a:solidFill>
              </a:rPr>
              <a:t>87(2)</a:t>
            </a:r>
          </a:p>
          <a:p>
            <a:pPr eaLnBrk="1" hangingPunct="1"/>
            <a:r>
              <a:rPr lang="ru-RU" altLang="ru-RU" sz="3600"/>
              <a:t>Новая Зеландия 85(3)/</a:t>
            </a:r>
            <a:r>
              <a:rPr lang="ru-RU" altLang="ru-RU" sz="3600">
                <a:solidFill>
                  <a:srgbClr val="FFFF00"/>
                </a:solidFill>
              </a:rPr>
              <a:t>87(3)</a:t>
            </a:r>
          </a:p>
          <a:p>
            <a:pPr eaLnBrk="1" hangingPunct="1"/>
            <a:r>
              <a:rPr lang="ru-RU" altLang="ru-RU" sz="3600"/>
              <a:t>Норвегия – 84(4)/</a:t>
            </a:r>
            <a:r>
              <a:rPr lang="ru-RU" altLang="ru-RU" sz="3600">
                <a:solidFill>
                  <a:srgbClr val="FFFF00"/>
                </a:solidFill>
              </a:rPr>
              <a:t>84(4)</a:t>
            </a:r>
          </a:p>
          <a:p>
            <a:pPr eaLnBrk="1" hangingPunct="1"/>
            <a:r>
              <a:rPr lang="ru-RU" altLang="ru-RU" sz="3600"/>
              <a:t>Сингапур – 83(5)/</a:t>
            </a:r>
            <a:r>
              <a:rPr lang="ru-RU" altLang="ru-RU" sz="3600">
                <a:solidFill>
                  <a:srgbClr val="FFFF00"/>
                </a:solidFill>
              </a:rPr>
              <a:t>83(5)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xmlns="" id="{AC04AC88-51CE-4C2F-85FF-F53FF2F0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xmlns="" id="{A4ED847C-6DDB-4694-83B5-3BDEB3E2C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75" y="476250"/>
            <a:ext cx="8229600" cy="5649913"/>
          </a:xfrm>
        </p:spPr>
        <p:txBody>
          <a:bodyPr/>
          <a:lstStyle/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Эстония – 76(12)/</a:t>
            </a:r>
            <a:r>
              <a:rPr lang="ru-RU" altLang="ru-RU">
                <a:solidFill>
                  <a:srgbClr val="FFFF00"/>
                </a:solidFill>
              </a:rPr>
              <a:t>74(15)</a:t>
            </a:r>
          </a:p>
          <a:p>
            <a:pPr eaLnBrk="1" hangingPunct="1"/>
            <a:r>
              <a:rPr lang="ru-RU" altLang="ru-RU"/>
              <a:t>Китай – 42(76)/</a:t>
            </a:r>
            <a:r>
              <a:rPr lang="ru-RU" altLang="ru-RU">
                <a:solidFill>
                  <a:srgbClr val="FFFF00"/>
                </a:solidFill>
              </a:rPr>
              <a:t>45(65)</a:t>
            </a:r>
          </a:p>
          <a:p>
            <a:pPr eaLnBrk="1" hangingPunct="1"/>
            <a:r>
              <a:rPr lang="ru-RU" altLang="ru-RU"/>
              <a:t>Казахстан – 39(93)/</a:t>
            </a:r>
            <a:r>
              <a:rPr lang="ru-RU" altLang="ru-RU">
                <a:solidFill>
                  <a:srgbClr val="FFFF00"/>
                </a:solidFill>
              </a:rPr>
              <a:t>36(103)</a:t>
            </a:r>
          </a:p>
          <a:p>
            <a:pPr eaLnBrk="1" hangingPunct="1"/>
            <a:r>
              <a:rPr lang="ru-RU" altLang="ru-RU"/>
              <a:t>Узбекистан – 33(121)/</a:t>
            </a:r>
            <a:r>
              <a:rPr lang="ru-RU" altLang="ru-RU">
                <a:solidFill>
                  <a:srgbClr val="FFFF00"/>
                </a:solidFill>
              </a:rPr>
              <a:t>31(129)</a:t>
            </a:r>
          </a:p>
          <a:p>
            <a:pPr eaLnBrk="1" hangingPunct="1"/>
            <a:r>
              <a:rPr lang="ru-RU" altLang="ru-RU"/>
              <a:t>Россия – 26(141)/</a:t>
            </a:r>
            <a:r>
              <a:rPr lang="ru-RU" altLang="ru-RU">
                <a:solidFill>
                  <a:srgbClr val="FFFF00"/>
                </a:solidFill>
              </a:rPr>
              <a:t>28(139)</a:t>
            </a:r>
          </a:p>
          <a:p>
            <a:pPr eaLnBrk="1" hangingPunct="1"/>
            <a:r>
              <a:rPr lang="ru-RU" altLang="ru-RU"/>
              <a:t>Кыргызстан – 26(141)/</a:t>
            </a:r>
            <a:r>
              <a:rPr lang="ru-RU" altLang="ru-RU">
                <a:solidFill>
                  <a:srgbClr val="FFFF00"/>
                </a:solidFill>
              </a:rPr>
              <a:t>27(140)</a:t>
            </a:r>
            <a:r>
              <a:rPr lang="ru-RU" altLang="ru-RU"/>
              <a:t> (2016 г.-123)</a:t>
            </a:r>
          </a:p>
          <a:p>
            <a:pPr eaLnBrk="1" hangingPunct="1"/>
            <a:r>
              <a:rPr lang="ru-RU" altLang="ru-RU"/>
              <a:t>Таджикистан – 20(162)/</a:t>
            </a:r>
            <a:r>
              <a:rPr lang="ru-RU" altLang="ru-RU">
                <a:solidFill>
                  <a:srgbClr val="FFFF00"/>
                </a:solidFill>
              </a:rPr>
              <a:t>24(156)</a:t>
            </a:r>
          </a:p>
          <a:p>
            <a:pPr eaLnBrk="1" hangingPunct="1"/>
            <a:r>
              <a:rPr lang="ru-RU" altLang="ru-RU"/>
              <a:t>Сомали – 12 (180)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>
            <a:extLst>
              <a:ext uri="{FF2B5EF4-FFF2-40B4-BE49-F238E27FC236}">
                <a16:creationId xmlns:a16="http://schemas.microsoft.com/office/drawing/2014/main" xmlns="" id="{805B21DA-63D2-4434-AE88-AF92B04B0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ru-RU" altLang="ru-RU" sz="2800" b="1"/>
              <a:t>Рейтинг государственных органов по уровню коррупции</a:t>
            </a:r>
          </a:p>
          <a:p>
            <a:pPr eaLnBrk="1" hangingPunct="1"/>
            <a:r>
              <a:rPr lang="ru-RU" altLang="ru-RU" sz="2800"/>
              <a:t>Чем ведомство ближе к первому месту, тем более коррумпированным его считает население</a:t>
            </a:r>
          </a:p>
          <a:p>
            <a:pPr eaLnBrk="1" hangingPunct="1"/>
            <a:r>
              <a:rPr lang="ru-RU" altLang="ru-RU" sz="2800"/>
              <a:t>Министерство здравоохранения - 3.1</a:t>
            </a:r>
          </a:p>
          <a:p>
            <a:pPr eaLnBrk="1" hangingPunct="1"/>
            <a:r>
              <a:rPr lang="ru-RU" altLang="ru-RU" sz="2800"/>
              <a:t>Министерство внутренних дел - 12.5</a:t>
            </a:r>
          </a:p>
          <a:p>
            <a:pPr eaLnBrk="1" hangingPunct="1"/>
            <a:r>
              <a:rPr lang="ru-RU" altLang="ru-RU" sz="2800"/>
              <a:t>Госстрой - 12.8</a:t>
            </a:r>
          </a:p>
          <a:p>
            <a:pPr eaLnBrk="1" hangingPunct="1"/>
            <a:r>
              <a:rPr lang="ru-RU" altLang="ru-RU" sz="2800"/>
              <a:t>Министерство юстиции - 15.9</a:t>
            </a:r>
          </a:p>
          <a:p>
            <a:pPr eaLnBrk="1" hangingPunct="1"/>
            <a:r>
              <a:rPr lang="ru-RU" altLang="ru-RU" sz="2800"/>
              <a:t>Министерство транспорта - 17.1</a:t>
            </a:r>
          </a:p>
          <a:p>
            <a:pPr eaLnBrk="1" hangingPunct="1"/>
            <a:r>
              <a:rPr lang="ru-RU" altLang="ru-RU" sz="2800"/>
              <a:t>Минприроды - 18.9</a:t>
            </a:r>
          </a:p>
          <a:p>
            <a:pPr eaLnBrk="1" hangingPunct="1"/>
            <a:r>
              <a:rPr lang="ru-RU" altLang="ru-RU" sz="2800"/>
              <a:t>Министерство финансов - 20.4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xmlns="" id="{EFE9E4C5-7365-48B8-8FE9-ACED31F1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BF3468-825B-458A-AC65-4CEC8B1B9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/>
              <a:t>Министерство образования и науки - 22</a:t>
            </a:r>
          </a:p>
          <a:p>
            <a:pPr eaLnBrk="1" hangingPunct="1">
              <a:defRPr/>
            </a:pPr>
            <a:r>
              <a:rPr lang="ru-RU" altLang="ru-RU" sz="2800" dirty="0"/>
              <a:t>Министерство экономики и коммерции - 22</a:t>
            </a:r>
          </a:p>
          <a:p>
            <a:pPr eaLnBrk="1" hangingPunct="1">
              <a:defRPr/>
            </a:pPr>
            <a:r>
              <a:rPr lang="ru-RU" altLang="ru-RU" sz="2800" dirty="0"/>
              <a:t>Минтруда - 22.9</a:t>
            </a:r>
          </a:p>
          <a:p>
            <a:pPr eaLnBrk="1" hangingPunct="1">
              <a:defRPr/>
            </a:pPr>
            <a:r>
              <a:rPr lang="ru-RU" altLang="ru-RU" sz="2800" dirty="0"/>
              <a:t>Минсельхоз - 23.8</a:t>
            </a:r>
            <a:endParaRPr lang="ru-RU" sz="2800" dirty="0"/>
          </a:p>
          <a:p>
            <a:pPr eaLnBrk="1" hangingPunct="1">
              <a:defRPr/>
            </a:pPr>
            <a:r>
              <a:rPr lang="ru-RU" sz="2800" dirty="0"/>
              <a:t>Министерство энергетики - 26.5</a:t>
            </a:r>
          </a:p>
          <a:p>
            <a:pPr eaLnBrk="1" hangingPunct="1">
              <a:defRPr/>
            </a:pPr>
            <a:r>
              <a:rPr lang="ru-RU" sz="2800" dirty="0"/>
              <a:t>Министерство иностранных дел - 27.3</a:t>
            </a:r>
          </a:p>
          <a:p>
            <a:pPr eaLnBrk="1" hangingPunct="1">
              <a:defRPr/>
            </a:pPr>
            <a:r>
              <a:rPr lang="ru-RU" sz="2800" dirty="0"/>
              <a:t>Министерство обороны - 29.6</a:t>
            </a:r>
          </a:p>
          <a:p>
            <a:pPr eaLnBrk="1" hangingPunct="1">
              <a:defRPr/>
            </a:pPr>
            <a:r>
              <a:rPr lang="ru-RU" sz="2800" dirty="0"/>
              <a:t>Социальный фонд - 30.1</a:t>
            </a:r>
          </a:p>
          <a:p>
            <a:pPr eaLnBrk="1" hangingPunct="1">
              <a:defRPr/>
            </a:pPr>
            <a:r>
              <a:rPr lang="ru-RU" sz="2800" dirty="0"/>
              <a:t>Государственное агентство интеллектуальной собственности и инноваций - 31.4</a:t>
            </a:r>
          </a:p>
          <a:p>
            <a:pPr eaLnBrk="1" hangingPunct="1">
              <a:defRPr/>
            </a:pPr>
            <a:r>
              <a:rPr lang="ru-RU" sz="2800" dirty="0"/>
              <a:t>Мэрии городов Бишкек и Ош - 32.4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>
            <a:extLst>
              <a:ext uri="{FF2B5EF4-FFF2-40B4-BE49-F238E27FC236}">
                <a16:creationId xmlns:a16="http://schemas.microsoft.com/office/drawing/2014/main" xmlns="" id="{6384BDCD-E5CC-457B-9F76-B251D4787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857250"/>
            <a:ext cx="73580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FF0000"/>
                </a:solidFill>
              </a:rPr>
              <a:t>Коррупция</a:t>
            </a:r>
            <a:r>
              <a:rPr lang="ru-RU" altLang="ru-RU" sz="4000">
                <a:solidFill>
                  <a:schemeClr val="bg1"/>
                </a:solidFill>
              </a:rPr>
              <a:t> </a:t>
            </a:r>
            <a:r>
              <a:rPr lang="ru-RU" altLang="ru-RU" sz="2800"/>
              <a:t>(от лат. corrumpere — </a:t>
            </a:r>
            <a:r>
              <a:rPr lang="ru-RU" altLang="ru-RU" sz="2800">
                <a:solidFill>
                  <a:srgbClr val="FF0000"/>
                </a:solidFill>
              </a:rPr>
              <a:t>«растлевать»</a:t>
            </a:r>
            <a:r>
              <a:rPr lang="ru-RU" altLang="ru-RU" sz="2800"/>
              <a:t>) </a:t>
            </a:r>
            <a:r>
              <a:rPr lang="ru-RU" altLang="ru-RU"/>
              <a:t>— термин, обозначающий обычно использование должностным лицом своих властных полномочий и доверенных ему прав в целях личной выгоды, противоречащее законодательству и моральным установкам. Наиболее часто термин применяется по отношению к бюрократическому аппарату и политической элите.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BECC3A-D03F-4B9B-B36E-57D36657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941168"/>
            <a:ext cx="2123728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xmlns="" id="{91C324B5-FD60-4578-8FD3-80C9BB07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3555" name="Объект 2">
            <a:extLst>
              <a:ext uri="{FF2B5EF4-FFF2-40B4-BE49-F238E27FC236}">
                <a16:creationId xmlns:a16="http://schemas.microsoft.com/office/drawing/2014/main" xmlns="" id="{2A1880DB-89FF-4BA5-A320-F214CE075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eaLnBrk="1" hangingPunct="1"/>
            <a:r>
              <a:rPr lang="ru-RU" altLang="ru-RU" sz="2800"/>
              <a:t>Гос. агентство по делам государственной службы и МСУ - 33.4</a:t>
            </a:r>
          </a:p>
          <a:p>
            <a:pPr eaLnBrk="1" hangingPunct="1"/>
            <a:r>
              <a:rPr lang="ru-RU" altLang="ru-RU" sz="2800"/>
              <a:t>Гос. агентство по защите персональных данных - 34.3</a:t>
            </a:r>
          </a:p>
          <a:p>
            <a:pPr eaLnBrk="1" hangingPunct="1"/>
            <a:r>
              <a:rPr lang="ru-RU" altLang="ru-RU" sz="2800"/>
              <a:t>Мин. культуры, информации, спорта и молодежной политики - 35.8</a:t>
            </a:r>
          </a:p>
          <a:p>
            <a:pPr eaLnBrk="1" hangingPunct="1"/>
            <a:r>
              <a:rPr lang="ru-RU" altLang="ru-RU" sz="2800"/>
              <a:t>Министерство чрезвычайных ситуаций - 38.1</a:t>
            </a:r>
          </a:p>
          <a:p>
            <a:pPr eaLnBrk="1" hangingPunct="1"/>
            <a:r>
              <a:rPr lang="ru-RU" altLang="ru-RU" sz="2800"/>
              <a:t>Министерство цифрового развития - 39.3</a:t>
            </a:r>
          </a:p>
          <a:p>
            <a:pPr eaLnBrk="1" hangingPunct="1"/>
            <a:r>
              <a:rPr lang="ru-RU" altLang="ru-RU" sz="2800"/>
              <a:t>Местная государственная администрация - 45.6</a:t>
            </a:r>
          </a:p>
          <a:p>
            <a:pPr eaLnBrk="1" hangingPunct="1"/>
            <a:r>
              <a:rPr lang="ru-RU" altLang="ru-RU" sz="2800"/>
              <a:t>Аппараты полномочных представителей президента КР - 47.1</a:t>
            </a:r>
          </a:p>
          <a:p>
            <a:pPr eaLnBrk="1" hangingPunct="1"/>
            <a:r>
              <a:rPr lang="ru-RU" altLang="ru-RU" sz="2800"/>
              <a:t>Органы местного самоуправления - 50.1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xmlns="" id="{F21DFE04-79B2-40F1-9538-7FC0B83F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800">
                <a:solidFill>
                  <a:schemeClr val="bg1"/>
                </a:solidFill>
              </a:rPr>
              <a:t>Виды коррупции:</a:t>
            </a:r>
            <a:br>
              <a:rPr lang="ru-RU" altLang="ru-RU" sz="4800">
                <a:solidFill>
                  <a:schemeClr val="bg1"/>
                </a:solidFill>
              </a:rPr>
            </a:br>
            <a:endParaRPr lang="ru-RU" altLang="ru-RU" sz="4800">
              <a:solidFill>
                <a:schemeClr val="bg1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DB4D5FBF-55F7-466A-90FF-811CE8B5E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00125"/>
            <a:ext cx="40005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Бытовая коррупция -</a:t>
            </a:r>
            <a:r>
              <a:rPr lang="ru-RU" altLang="ru-RU" sz="2800">
                <a:ea typeface="Calibri" panose="020F0502020204030204" pitchFamily="34" charset="0"/>
                <a:cs typeface="Times New Roman" panose="02020603050405020304" pitchFamily="18" charset="0"/>
              </a:rPr>
              <a:t>порождается взаимодействием рядовых граждан и чиновников. В неё входят различные подарки от граждан и услуги должностному лицу и членам его семьи. </a:t>
            </a:r>
            <a:endParaRPr lang="ru-RU" altLang="ru-RU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xmlns="" id="{2A075624-FA3B-4063-AEAF-98F8E1B270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0" y="1500188"/>
            <a:ext cx="4572000" cy="4357687"/>
          </a:xfrm>
          <a:noFill/>
        </p:spPr>
      </p:pic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3">
            <a:extLst>
              <a:ext uri="{FF2B5EF4-FFF2-40B4-BE49-F238E27FC236}">
                <a16:creationId xmlns:a16="http://schemas.microsoft.com/office/drawing/2014/main" xmlns="" id="{C09A6724-A84B-46C6-93BE-154C13408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357188"/>
            <a:ext cx="3857625" cy="5754687"/>
          </a:xfr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chemeClr val="bg1"/>
                </a:solidFill>
              </a:rPr>
              <a:t>    </a:t>
            </a:r>
            <a:r>
              <a:rPr lang="ru-RU" altLang="ru-RU" sz="2800">
                <a:solidFill>
                  <a:schemeClr val="bg1"/>
                </a:solidFill>
              </a:rPr>
              <a:t>Деловая коррупция </a:t>
            </a:r>
            <a:r>
              <a:rPr lang="ru-RU" altLang="ru-RU" sz="2800"/>
              <a:t>возникает при взаимодействии власти и бизнеса. Например, в случае хозяйственного спора, стороны могут стремиться заручиться поддержкой судьи с целью вынесения решения в свою пользу.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xmlns="" id="{C4124FD7-FDD6-4ADA-A2A9-57D00F19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571500"/>
            <a:ext cx="4786312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2E855CC3-4708-4B38-80D1-AE48BD1A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357188"/>
            <a:ext cx="4714875" cy="62865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   Коррупция верховной власти</a:t>
            </a:r>
            <a:r>
              <a:rPr lang="ru-RU" dirty="0"/>
              <a:t> относится к политическому руководству и верховным судам в демократических системах. Она касается стоящих у власти групп, недобросовестное поведение которых состоит в осуществлении политики в своих интересах и в ущерб интересам избирателей.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27" name="Picture 3" descr="C:\Documents and Settings\Администратор\Мои документы\Irinka\Новая папка\corrupcija.jpg">
            <a:extLst>
              <a:ext uri="{FF2B5EF4-FFF2-40B4-BE49-F238E27FC236}">
                <a16:creationId xmlns:a16="http://schemas.microsoft.com/office/drawing/2014/main" xmlns="" id="{4A8F3172-C5F8-4FCE-9B7E-81D581333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57188"/>
            <a:ext cx="4143375" cy="62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CF62C-9DC3-446B-BF57-03654F37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0063"/>
            <a:ext cx="8229600" cy="917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Борьба с коррупцией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27651" name="Содержимое 2">
            <a:extLst>
              <a:ext uri="{FF2B5EF4-FFF2-40B4-BE49-F238E27FC236}">
                <a16:creationId xmlns:a16="http://schemas.microsoft.com/office/drawing/2014/main" xmlns="" id="{D425B526-0DAB-4B49-9451-D735B7F05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5214938"/>
          </a:xfrm>
        </p:spPr>
        <p:txBody>
          <a:bodyPr/>
          <a:lstStyle/>
          <a:p>
            <a:pPr eaLnBrk="1" hangingPunct="1"/>
            <a:r>
              <a:rPr lang="ru-RU" altLang="ru-RU"/>
              <a:t>На сегодняшний день существует множество стран с весьма низким уровнем коррупции. Более того, известны исторические примеры, когда действия, направленные на снижение коррупции, привели к значительным успехам: </a:t>
            </a:r>
            <a:r>
              <a:rPr lang="ru-RU" altLang="ru-RU">
                <a:solidFill>
                  <a:schemeClr val="bg1"/>
                </a:solidFill>
              </a:rPr>
              <a:t>Дания, Финляндия, Новая Зеландия, Норвегия</a:t>
            </a:r>
            <a:r>
              <a:rPr lang="ru-RU" altLang="ru-RU"/>
              <a:t>. Это однозначно говорит в пользу того, что методы борьбы с коррупцией существуют.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64D71-0E44-4CFE-8B0B-A66BF806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Три возможных подхода к уменьшению коррупции:</a:t>
            </a:r>
          </a:p>
        </p:txBody>
      </p:sp>
      <p:sp>
        <p:nvSpPr>
          <p:cNvPr id="28675" name="Содержимое 2">
            <a:extLst>
              <a:ext uri="{FF2B5EF4-FFF2-40B4-BE49-F238E27FC236}">
                <a16:creationId xmlns:a16="http://schemas.microsoft.com/office/drawing/2014/main" xmlns="" id="{84B8251C-9D88-4A3A-B737-52082B72E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00188"/>
            <a:ext cx="3857625" cy="16859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000"/>
              <a:t>    </a:t>
            </a:r>
            <a:r>
              <a:rPr lang="ru-RU" altLang="ru-RU" sz="4000">
                <a:solidFill>
                  <a:schemeClr val="bg1"/>
                </a:solidFill>
              </a:rPr>
              <a:t>Во-первых,</a:t>
            </a:r>
            <a:r>
              <a:rPr lang="ru-RU" altLang="ru-RU" sz="4000"/>
              <a:t> можно ужесточить законы и их исполнение, тем самым повысив риск наказания</a:t>
            </a:r>
          </a:p>
        </p:txBody>
      </p:sp>
      <p:pic>
        <p:nvPicPr>
          <p:cNvPr id="28676" name="Picture 2" descr="C:\Documents and Settings\Администратор\Мои документы\Irinka\Новая папка\b_news_1279670488.jpg">
            <a:extLst>
              <a:ext uri="{FF2B5EF4-FFF2-40B4-BE49-F238E27FC236}">
                <a16:creationId xmlns:a16="http://schemas.microsoft.com/office/drawing/2014/main" xmlns="" id="{DF3A6B4E-7A56-4868-9F8F-B14C27261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857375"/>
            <a:ext cx="4572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>
            <a:extLst>
              <a:ext uri="{FF2B5EF4-FFF2-40B4-BE49-F238E27FC236}">
                <a16:creationId xmlns:a16="http://schemas.microsoft.com/office/drawing/2014/main" xmlns="" id="{03FFCB98-90A8-4712-9FD3-CAF67904D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85750"/>
            <a:ext cx="4329113" cy="62865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000"/>
              <a:t>  </a:t>
            </a:r>
            <a:r>
              <a:rPr lang="ru-RU" altLang="ru-RU" sz="4000">
                <a:solidFill>
                  <a:schemeClr val="bg1"/>
                </a:solidFill>
              </a:rPr>
              <a:t>Во-вторых, </a:t>
            </a:r>
            <a:r>
              <a:rPr lang="ru-RU" altLang="ru-RU" sz="4000"/>
              <a:t>можно создать экономические механизмы, позволяющие должностным лицам увеличить свои доходы, не нарушая правила и законы</a:t>
            </a:r>
          </a:p>
          <a:p>
            <a:pPr eaLnBrk="1" hangingPunct="1"/>
            <a:endParaRPr lang="ru-RU" altLang="ru-RU"/>
          </a:p>
        </p:txBody>
      </p:sp>
      <p:pic>
        <p:nvPicPr>
          <p:cNvPr id="29699" name="Picture 2" descr="C:\Documents and Settings\Администратор\Мои документы\Irinka\Новая папка\47272491_korrup.JPG">
            <a:extLst>
              <a:ext uri="{FF2B5EF4-FFF2-40B4-BE49-F238E27FC236}">
                <a16:creationId xmlns:a16="http://schemas.microsoft.com/office/drawing/2014/main" xmlns="" id="{E5881C05-D77D-4F4B-8DF7-A66899F5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8"/>
            <a:ext cx="421481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>
            <a:extLst>
              <a:ext uri="{FF2B5EF4-FFF2-40B4-BE49-F238E27FC236}">
                <a16:creationId xmlns:a16="http://schemas.microsoft.com/office/drawing/2014/main" xmlns="" id="{88C8BCA6-426B-4264-BD51-42AE08D52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25431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>
                <a:solidFill>
                  <a:schemeClr val="bg1"/>
                </a:solidFill>
              </a:rPr>
              <a:t>К последнему </a:t>
            </a:r>
            <a:r>
              <a:rPr lang="ru-RU" altLang="ru-RU"/>
              <a:t>также относится конкуренция в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предоставлении государственных услуг, при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условии дублирования одними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государственными органами функций других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органов.</a:t>
            </a:r>
          </a:p>
        </p:txBody>
      </p:sp>
      <p:sp>
        <p:nvSpPr>
          <p:cNvPr id="30723" name="Прямоугольник 3">
            <a:extLst>
              <a:ext uri="{FF2B5EF4-FFF2-40B4-BE49-F238E27FC236}">
                <a16:creationId xmlns:a16="http://schemas.microsoft.com/office/drawing/2014/main" xmlns="" id="{CD8F8D5E-8D06-46D4-865C-C2077FF00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3284538"/>
            <a:ext cx="8001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Одним из важнейших сдерживающих факторов для коррупции является </a:t>
            </a:r>
            <a:r>
              <a:rPr lang="ru-RU" altLang="ru-RU">
                <a:solidFill>
                  <a:schemeClr val="bg1"/>
                </a:solidFill>
              </a:rPr>
              <a:t>уголовное законодательство.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2913DF-892C-4CD4-A96F-AB10FD98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4221088"/>
            <a:ext cx="457200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01B09E68-DEED-4EBC-A6F6-C3053785D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3971925" cy="588168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борьбы с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коррупцией  в  КР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НПА: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 КР  « О противодействии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коррупции» (от 08.08.2012 г. № 153)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 Президента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некоторых мерах по реализации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стратегии по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противодействию коррупции 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 ее причин 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Республике на 2021-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годы»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14 октября 2020 года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 № 199)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от 12 декабря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 № 206 (11) «О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Конфликте интересов»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747" name="Picture 5" descr="Президент - Официальный сайт Президента Кыргызской Республики">
            <a:extLst>
              <a:ext uri="{FF2B5EF4-FFF2-40B4-BE49-F238E27FC236}">
                <a16:creationId xmlns:a16="http://schemas.microsoft.com/office/drawing/2014/main" xmlns="" id="{F81CFD5D-D35B-4711-B415-C0075D764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71500"/>
            <a:ext cx="4176712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xmlns="" id="{6837BCCB-344E-407E-B57F-01309644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32771" name="Объект 2">
            <a:extLst>
              <a:ext uri="{FF2B5EF4-FFF2-40B4-BE49-F238E27FC236}">
                <a16:creationId xmlns:a16="http://schemas.microsoft.com/office/drawing/2014/main" xmlns="" id="{4E014AB4-C1BD-48EA-A551-7937AF2B1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just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 – это конфликт между общественно-правовыми обязанностями и личными (частными) интересами, которое приводит или может привести к нарушению прав и интересов граждан, организаций или государства (п.5 ст.4)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Лицам, указанным в Законе «О конфликте интересов», в связи с исполнением ими должностных обязанностей запрещено принимать подарки, за исключением обычных подарков, стоимость которых не превышает десяти расчетных показателей (ч.1 ст.12)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/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xmlns="" id="{07D79D3B-9182-49B2-B606-02640E2D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Из истории коррупции: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xmlns="" id="{A2BE3D9A-7638-4F93-8DC0-D3A98CF0E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4613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Первым правителем</a:t>
            </a:r>
            <a:r>
              <a:rPr lang="ru-RU" altLang="ru-RU"/>
              <a:t>, о котором сохранилось упоминание как о борце с коррупцией, был </a:t>
            </a:r>
            <a:r>
              <a:rPr lang="ru-RU" altLang="ru-RU">
                <a:solidFill>
                  <a:srgbClr val="FF0000"/>
                </a:solidFill>
              </a:rPr>
              <a:t>Урукагина</a:t>
            </a: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ru-RU" altLang="ru-RU"/>
              <a:t>— шумерский царь города-государства Лагаша во второй половине XXIV века до н. э. </a:t>
            </a:r>
          </a:p>
        </p:txBody>
      </p:sp>
      <p:sp>
        <p:nvSpPr>
          <p:cNvPr id="5124" name="Прямоугольник 3">
            <a:extLst>
              <a:ext uri="{FF2B5EF4-FFF2-40B4-BE49-F238E27FC236}">
                <a16:creationId xmlns:a16="http://schemas.microsoft.com/office/drawing/2014/main" xmlns="" id="{30AB182D-EFD6-4180-B4A7-924015B1B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4071938"/>
            <a:ext cx="73580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</a:rPr>
              <a:t>Первый трактат </a:t>
            </a:r>
            <a:r>
              <a:rPr lang="ru-RU" altLang="ru-RU"/>
              <a:t>с обсуждением коррупции </a:t>
            </a:r>
            <a:r>
              <a:rPr lang="ru-RU" altLang="ru-RU">
                <a:solidFill>
                  <a:schemeClr val="bg1"/>
                </a:solidFill>
              </a:rPr>
              <a:t>— </a:t>
            </a:r>
            <a:r>
              <a:rPr lang="ru-RU" altLang="ru-RU">
                <a:solidFill>
                  <a:srgbClr val="FF0000"/>
                </a:solidFill>
              </a:rPr>
              <a:t>«Артхашастра»</a:t>
            </a:r>
            <a:r>
              <a:rPr lang="ru-RU" altLang="ru-RU">
                <a:solidFill>
                  <a:schemeClr val="bg1"/>
                </a:solidFill>
              </a:rPr>
              <a:t> — </a:t>
            </a:r>
            <a:r>
              <a:rPr lang="ru-RU" altLang="ru-RU"/>
              <a:t>опубликовал под псевдонимом </a:t>
            </a:r>
            <a:r>
              <a:rPr lang="ru-RU" altLang="ru-RU">
                <a:solidFill>
                  <a:srgbClr val="FF0000"/>
                </a:solidFill>
              </a:rPr>
              <a:t>Каутилья</a:t>
            </a: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ru-RU" altLang="ru-RU"/>
              <a:t>один из министров </a:t>
            </a:r>
            <a:r>
              <a:rPr lang="ru-RU" altLang="ru-RU">
                <a:solidFill>
                  <a:srgbClr val="FF0000"/>
                </a:solidFill>
              </a:rPr>
              <a:t>Бхараты (Индии)</a:t>
            </a: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ru-RU" altLang="ru-RU"/>
              <a:t>в IV веке до н. э.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>
            <a:extLst>
              <a:ext uri="{FF2B5EF4-FFF2-40B4-BE49-F238E27FC236}">
                <a16:creationId xmlns:a16="http://schemas.microsoft.com/office/drawing/2014/main" xmlns="" id="{6A64C07F-7C3D-45BD-98EC-75A76ACC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484313"/>
            <a:ext cx="8729662" cy="4752975"/>
          </a:xfrm>
        </p:spPr>
        <p:txBody>
          <a:bodyPr/>
          <a:lstStyle/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Ст. 337. Злоупотребление должностным положением 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Ст. 338. Превышение власти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Ст. 339. Заключение заведомо невыгодного контракта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Ст. 340. Незаконное обогащение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Ст. 341. Участие должностного лица в предпринимательской деятельности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Ст. 342. Получение взятки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Ст. 343. Вымогательство взятки</a:t>
            </a: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xmlns="" id="{0487E521-3231-44D6-8DA9-26DFF39B7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0350"/>
            <a:ext cx="80724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УК КР коррупционной направленности</a:t>
            </a:r>
            <a:endParaRPr lang="ru-RU" alt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xmlns="" id="{42A5373F-ADE6-45D5-8144-A0BD5269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34819" name="Объект 2">
            <a:extLst>
              <a:ext uri="{FF2B5EF4-FFF2-40B4-BE49-F238E27FC236}">
                <a16:creationId xmlns:a16="http://schemas.microsoft.com/office/drawing/2014/main" xmlns="" id="{F3BC678A-35FD-4F6F-BEC1-EB80439ED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Ст. 344. Посредничество во взяточничестве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Ст. 345. Дача взятки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Ст. 346. Служебный подлог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Ст.347. Незаконная выдача паспорта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Ст. 348. Халатность</a:t>
            </a:r>
          </a:p>
          <a:p>
            <a:endParaRPr lang="en-US" alt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xmlns="" id="{F37D039B-006F-4484-A7A1-16B33BF7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взятки</a:t>
            </a:r>
          </a:p>
        </p:txBody>
      </p:sp>
      <p:sp>
        <p:nvSpPr>
          <p:cNvPr id="35843" name="Объект 2">
            <a:extLst>
              <a:ext uri="{FF2B5EF4-FFF2-40B4-BE49-F238E27FC236}">
                <a16:creationId xmlns:a16="http://schemas.microsoft.com/office/drawing/2014/main" xmlns="" id="{CA039803-559E-4DCC-B687-187FCAD51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 лицом, иностранным должностным лицом либо должностным лицом международной организации лично или через посредника взятки за действия (бездействие) в пользу взяткодателя или представляемых им лиц, которые входят в служебные полномочия должностного лица либо которыми оно в силу должностного положения может способствовать, 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 равно согласие принять взятку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xmlns="" id="{FC06D54F-DEBD-4E03-8F55-56C3028E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Вымогательство взятки</a:t>
            </a:r>
          </a:p>
        </p:txBody>
      </p:sp>
      <p:sp>
        <p:nvSpPr>
          <p:cNvPr id="36867" name="Объект 2">
            <a:extLst>
              <a:ext uri="{FF2B5EF4-FFF2-40B4-BE49-F238E27FC236}">
                <a16:creationId xmlns:a16="http://schemas.microsoft.com/office/drawing/2014/main" xmlns="" id="{27532181-DFAB-4118-87C3-0F1EA1CFE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 лицом лично или через посредника взятки за выполнение или невыполнение в интересах дающего действия (бездействия), нарушающего его законные права, </a:t>
            </a:r>
            <a:r>
              <a:rPr lang="ru-RU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 равно поставление его в условия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его вынуждают дать взятку с целью предотвращения наступления вредных последствий его правоохраняемым интересам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Группа 1">
            <a:extLst>
              <a:ext uri="{FF2B5EF4-FFF2-40B4-BE49-F238E27FC236}">
                <a16:creationId xmlns:a16="http://schemas.microsoft.com/office/drawing/2014/main" xmlns="" id="{ABB6DB0D-E51A-448D-AF6E-3605E827CD6F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877888"/>
            <a:ext cx="6824662" cy="53975"/>
            <a:chOff x="827999" y="1308547"/>
            <a:chExt cx="11098914" cy="720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4653D098-C1F5-4619-AE6F-7C62D47E119F}"/>
                </a:ext>
              </a:extLst>
            </p:cNvPr>
            <p:cNvSpPr/>
            <p:nvPr/>
          </p:nvSpPr>
          <p:spPr>
            <a:xfrm>
              <a:off x="3590464" y="1308547"/>
              <a:ext cx="2770210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73046BBD-8F32-445F-9434-FEF105639DA5}"/>
                </a:ext>
              </a:extLst>
            </p:cNvPr>
            <p:cNvSpPr/>
            <p:nvPr/>
          </p:nvSpPr>
          <p:spPr>
            <a:xfrm>
              <a:off x="827999" y="1308547"/>
              <a:ext cx="2770210" cy="72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14CF7C9E-B81A-4FB5-BAA4-37260A350041}"/>
                </a:ext>
              </a:extLst>
            </p:cNvPr>
            <p:cNvSpPr/>
            <p:nvPr/>
          </p:nvSpPr>
          <p:spPr>
            <a:xfrm>
              <a:off x="6360674" y="1308547"/>
              <a:ext cx="2783119" cy="7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D7BA037D-BF4A-428D-A153-0341C351260D}"/>
                </a:ext>
              </a:extLst>
            </p:cNvPr>
            <p:cNvSpPr/>
            <p:nvPr/>
          </p:nvSpPr>
          <p:spPr>
            <a:xfrm>
              <a:off x="9143794" y="1308547"/>
              <a:ext cx="2783119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37891" name="Группа 6">
            <a:extLst>
              <a:ext uri="{FF2B5EF4-FFF2-40B4-BE49-F238E27FC236}">
                <a16:creationId xmlns:a16="http://schemas.microsoft.com/office/drawing/2014/main" xmlns="" id="{63782AA3-B035-433B-968A-A9E9F7A2155A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857250"/>
            <a:ext cx="1763713" cy="5143500"/>
            <a:chOff x="0" y="0"/>
            <a:chExt cx="2352000" cy="685800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8B0C4094-8DA2-4A1A-8061-EC995FB61FDC}"/>
                </a:ext>
              </a:extLst>
            </p:cNvPr>
            <p:cNvSpPr/>
            <p:nvPr/>
          </p:nvSpPr>
          <p:spPr>
            <a:xfrm>
              <a:off x="0" y="0"/>
              <a:ext cx="2352000" cy="685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C8028ADB-D252-4B9B-AE22-CFA2EC258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339" y="355600"/>
              <a:ext cx="1911662" cy="30183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6E2459-A3A1-4708-A0A6-D59F9FF07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050" y="3179018"/>
            <a:ext cx="3758505" cy="281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73F2677-0032-4794-815E-E692D9093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571" y="3364332"/>
            <a:ext cx="3512239" cy="261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B2913DF-892C-4CD4-A96F-AB10FD987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559" y="963632"/>
            <a:ext cx="3429000" cy="2215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1BECC3A-D03F-4B9B-B36E-57D366578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725" y="1017688"/>
            <a:ext cx="3429000" cy="213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Рисунок 17">
            <a:extLst>
              <a:ext uri="{FF2B5EF4-FFF2-40B4-BE49-F238E27FC236}">
                <a16:creationId xmlns:a16="http://schemas.microsoft.com/office/drawing/2014/main" xmlns="" id="{5A60965E-2A90-462B-94AA-477FD4E7D5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2012950"/>
            <a:ext cx="4572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2">
            <a:extLst>
              <a:ext uri="{FF2B5EF4-FFF2-40B4-BE49-F238E27FC236}">
                <a16:creationId xmlns:a16="http://schemas.microsoft.com/office/drawing/2014/main" xmlns="" id="{6E24C762-CCA6-4965-AB9A-0A0B8E7F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давности привлечения к уголовной ответственности за коррупцию составляет…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DCE0F2-C86B-497A-96D0-E48310DFDB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не имеет срока давности привлечения к уголовной ответственности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5 лет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38916" name="Объект 4">
            <a:extLst>
              <a:ext uri="{FF2B5EF4-FFF2-40B4-BE49-F238E27FC236}">
                <a16:creationId xmlns:a16="http://schemas.microsoft.com/office/drawing/2014/main" xmlns="" id="{E3999687-971B-4342-9CAB-96F3452979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В) 7 лет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Г) 10 лет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2">
            <a:extLst>
              <a:ext uri="{FF2B5EF4-FFF2-40B4-BE49-F238E27FC236}">
                <a16:creationId xmlns:a16="http://schemas.microsoft.com/office/drawing/2014/main" xmlns="" id="{34044979-CCF5-406E-8FA0-BD5F964F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давности привлечения к уголовной ответственности за коррупцию составляет…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28F4C6-AF4B-448E-837C-FFCAAD4A92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не имеет срока давности привлечения к уголовной ответственности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5 лет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39940" name="Объект 4">
            <a:extLst>
              <a:ext uri="{FF2B5EF4-FFF2-40B4-BE49-F238E27FC236}">
                <a16:creationId xmlns:a16="http://schemas.microsoft.com/office/drawing/2014/main" xmlns="" id="{995C7DCF-BAC3-4A71-AE9E-528E1F6A64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В) 7 лет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Г) 10 лет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xmlns="" id="{EAED2375-A764-445E-AE90-E0479CA6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осуждении за коррупцию судимость может быть погашена по истечении…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Объект 2">
            <a:extLst>
              <a:ext uri="{FF2B5EF4-FFF2-40B4-BE49-F238E27FC236}">
                <a16:creationId xmlns:a16="http://schemas.microsoft.com/office/drawing/2014/main" xmlns="" id="{83CFE0F3-2072-4DD9-840D-A06D353C56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/>
          </a:p>
          <a:p>
            <a:endParaRPr lang="ru-RU" altLang="ru-RU"/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3 лет после отбытия наказания.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7 лет после отбытия наказания.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Объект 3">
            <a:extLst>
              <a:ext uri="{FF2B5EF4-FFF2-40B4-BE49-F238E27FC236}">
                <a16:creationId xmlns:a16="http://schemas.microsoft.com/office/drawing/2014/main" xmlns="" id="{E08F31A0-8984-4C51-B3BC-7C8B00FA91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 10 лет после отбытия наказания.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Г) судимость не снимается.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/>
          </a:p>
        </p:txBody>
      </p:sp>
    </p:spTree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xmlns="" id="{2DB1E416-70F4-4F69-B681-BD618A74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осуждении за коррупцию судимость может быть погашена по истечении…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Объект 2">
            <a:extLst>
              <a:ext uri="{FF2B5EF4-FFF2-40B4-BE49-F238E27FC236}">
                <a16:creationId xmlns:a16="http://schemas.microsoft.com/office/drawing/2014/main" xmlns="" id="{F1436FB9-954C-4709-8D25-990FB50C72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/>
          </a:p>
          <a:p>
            <a:endParaRPr lang="ru-RU" altLang="ru-RU"/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3 лет после отбытия наказания.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7 лет после отбытия наказания.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Объект 3">
            <a:extLst>
              <a:ext uri="{FF2B5EF4-FFF2-40B4-BE49-F238E27FC236}">
                <a16:creationId xmlns:a16="http://schemas.microsoft.com/office/drawing/2014/main" xmlns="" id="{E56D29B4-DEF7-445B-9F81-A0C760AA48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10 лет после отбытия наказания.</a:t>
            </a:r>
            <a:endParaRPr lang="en-US" alt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Г) судимость не снимается.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/>
          </a:p>
        </p:txBody>
      </p:sp>
    </p:spTree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xmlns="" id="{29C23952-F708-4472-82A4-701B351D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НПА утверждается Национальный план противодействия коррупции на очередной период?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Объект 2">
            <a:extLst>
              <a:ext uri="{FF2B5EF4-FFF2-40B4-BE49-F238E27FC236}">
                <a16:creationId xmlns:a16="http://schemas.microsoft.com/office/drawing/2014/main" xmlns="" id="{C734B6C6-775E-49E5-9103-97459C276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постановлением Кабинета Министров КР.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НПА соответствующего гос. органа.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2" name="Объект 3">
            <a:extLst>
              <a:ext uri="{FF2B5EF4-FFF2-40B4-BE49-F238E27FC236}">
                <a16:creationId xmlns:a16="http://schemas.microsoft.com/office/drawing/2014/main" xmlns="" id="{082DE163-E25E-46FC-B9EE-E2CC0D27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 законами.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Г) указом Президента КР.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xmlns="" id="{14C80699-8E93-4BBA-A580-B98EC94F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xmlns="" id="{D875AAB2-BBC9-4D92-818E-4BF91B54E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just"/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конца XVIII века</a:t>
            </a:r>
            <a:r>
              <a:rPr lang="ru-RU" altLang="ru-RU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на Западе в отношении общества к коррупции наступил перелом. Начинается борьба с коррупцией.</a:t>
            </a:r>
          </a:p>
          <a:p>
            <a:pPr algn="just"/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XX века</a:t>
            </a:r>
            <a:r>
              <a:rPr lang="ru-RU" altLang="ru-RU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всё больше начала становиться международной проблемой. </a:t>
            </a:r>
          </a:p>
          <a:p>
            <a:pPr algn="just"/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Глобализация</a:t>
            </a:r>
            <a:r>
              <a:rPr lang="ru-RU" altLang="ru-RU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к тому, что коррупция в одной стране стала негативно сказываться на развитии многих стран.</a:t>
            </a:r>
          </a:p>
          <a:p>
            <a:pPr algn="just"/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пропаганды знаний</a:t>
            </a:r>
            <a:r>
              <a:rPr lang="ru-RU" altLang="ru-RU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 коррупции ООН учредила Международный день борьбы с коррупцией </a:t>
            </a:r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 декабря)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xmlns="" id="{AAAC3DDB-538B-4296-8E2A-E465C333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НПА утверждается Национальный план противодействия коррупции на очередной период?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Объект 2">
            <a:extLst>
              <a:ext uri="{FF2B5EF4-FFF2-40B4-BE49-F238E27FC236}">
                <a16:creationId xmlns:a16="http://schemas.microsoft.com/office/drawing/2014/main" xmlns="" id="{761FAA1C-2FEC-46D0-BC1A-F3240F2B7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постановлением Кабинета Министров КР.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НПА соответствующего гос. органа.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Объект 3">
            <a:extLst>
              <a:ext uri="{FF2B5EF4-FFF2-40B4-BE49-F238E27FC236}">
                <a16:creationId xmlns:a16="http://schemas.microsoft.com/office/drawing/2014/main" xmlns="" id="{2BCA33BB-4451-4BF5-86E4-16018CA47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 законами.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указом Президента КР.</a:t>
            </a:r>
            <a:endParaRPr lang="en-US" alt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xmlns="" id="{D588D226-89CC-4F2E-8B68-E8E70FBA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относится к категории…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9" name="Объект 2">
            <a:extLst>
              <a:ext uri="{FF2B5EF4-FFF2-40B4-BE49-F238E27FC236}">
                <a16:creationId xmlns:a16="http://schemas.microsoft.com/office/drawing/2014/main" xmlns="" id="{CCD03CED-2734-4984-ACDE-B46FD3C72D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преступлений небольшой тяжести.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менее тяжких преступлений.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0" name="Объект 3">
            <a:extLst>
              <a:ext uri="{FF2B5EF4-FFF2-40B4-BE49-F238E27FC236}">
                <a16:creationId xmlns:a16="http://schemas.microsoft.com/office/drawing/2014/main" xmlns="" id="{804C8F35-3016-412B-BE87-483A64B7A5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 тяжких преступлений.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Г) особо тяжких преступлений.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xmlns="" id="{3AD8D8C6-B8D2-43A3-8854-DDE61F77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относится к категории…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Объект 2">
            <a:extLst>
              <a:ext uri="{FF2B5EF4-FFF2-40B4-BE49-F238E27FC236}">
                <a16:creationId xmlns:a16="http://schemas.microsoft.com/office/drawing/2014/main" xmlns="" id="{C459C099-DD4F-4396-BCAE-ACC21B48CB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преступлений небольшой тяжести.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менее тяжких преступлений.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Объект 3">
            <a:extLst>
              <a:ext uri="{FF2B5EF4-FFF2-40B4-BE49-F238E27FC236}">
                <a16:creationId xmlns:a16="http://schemas.microsoft.com/office/drawing/2014/main" xmlns="" id="{A4804CEE-0820-4E8F-81F5-608C3EFA00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 тяжких преступлений.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особо тяжких преступлений.</a:t>
            </a:r>
            <a:endParaRPr lang="en-US" alt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xmlns="" id="{1D4EFEFE-6DD9-417D-84DF-945E286B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Лицам, в связи с исполнением ими должностных обязанностей разрешено принимать подарки…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Объект 2">
            <a:extLst>
              <a:ext uri="{FF2B5EF4-FFF2-40B4-BE49-F238E27FC236}">
                <a16:creationId xmlns:a16="http://schemas.microsoft.com/office/drawing/2014/main" xmlns="" id="{9D643D23-7F20-47EE-9EB3-BBFFECE72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/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только в рамках официальных протокольных мероприятий.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независимо от вида проводимых мероприятий.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8" name="Объект 3">
            <a:extLst>
              <a:ext uri="{FF2B5EF4-FFF2-40B4-BE49-F238E27FC236}">
                <a16:creationId xmlns:a16="http://schemas.microsoft.com/office/drawing/2014/main" xmlns="" id="{2B394192-8AD5-40D2-A9D4-1E10EADE6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/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официальных и неофициальных протокольных мероприятий.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Г) данное правоотношение законодательством не регулируется.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xmlns="" id="{02408143-A6BF-437F-B529-6FA6928F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Лицам, в связи с исполнением ими должностных обязанностей разрешено принимать подарки…</a:t>
            </a:r>
            <a:endParaRPr lang="en-US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Объект 2">
            <a:extLst>
              <a:ext uri="{FF2B5EF4-FFF2-40B4-BE49-F238E27FC236}">
                <a16:creationId xmlns:a16="http://schemas.microsoft.com/office/drawing/2014/main" xmlns="" id="{4809E583-1569-404E-A574-06CEF67B0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/>
          <a:p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только в рамках официальных протокольных мероприятий.</a:t>
            </a:r>
            <a:endParaRPr lang="en-US" alt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независимо от вида проводимых мероприятий.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2" name="Объект 3">
            <a:extLst>
              <a:ext uri="{FF2B5EF4-FFF2-40B4-BE49-F238E27FC236}">
                <a16:creationId xmlns:a16="http://schemas.microsoft.com/office/drawing/2014/main" xmlns="" id="{0C15853B-FE92-47B1-85C1-AE3CBE1F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/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официальных и неофициальных протокольных мероприятий.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Г) данное правоотношение законодательством не регулируется.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>
            <a:extLst>
              <a:ext uri="{FF2B5EF4-FFF2-40B4-BE49-F238E27FC236}">
                <a16:creationId xmlns:a16="http://schemas.microsoft.com/office/drawing/2014/main" xmlns="" id="{79B3349B-F468-435D-AD5E-3A7C80B3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случаях государственный служащий имеет право принять подарок в ходе выполнения своих должностных обязанностей?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Объект 2">
            <a:extLst>
              <a:ext uri="{FF2B5EF4-FFF2-40B4-BE49-F238E27FC236}">
                <a16:creationId xmlns:a16="http://schemas.microsoft.com/office/drawing/2014/main" xmlns="" id="{7E6D920D-82C9-4278-8ACF-24592FD9B7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если стоимость подарка не превышает 10 расчетных показателей.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если подарок выражается в оказании услуг или оплате транспортных расходов.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6" name="Объект 3">
            <a:extLst>
              <a:ext uri="{FF2B5EF4-FFF2-40B4-BE49-F238E27FC236}">
                <a16:creationId xmlns:a16="http://schemas.microsoft.com/office/drawing/2014/main" xmlns="" id="{8AC12F1E-5D88-45B2-BCBC-C4491E1552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 если стоимость подарка не превышает 100 расчетных показателей.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Г) государственный служащий вовсе не имеет право принимать подарок.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xmlns="" id="{FB1423AE-2DAE-43DD-918D-1918B2F7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случаях государственный служащий имеет право принять подарок в ходе выполнения своих должностных обязанностей?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Объект 2">
            <a:extLst>
              <a:ext uri="{FF2B5EF4-FFF2-40B4-BE49-F238E27FC236}">
                <a16:creationId xmlns:a16="http://schemas.microsoft.com/office/drawing/2014/main" xmlns="" id="{713BF0E8-15B7-4D2B-A9C0-3F64899E46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если стоимость подарка не превышает 10 расчетных показателей.</a:t>
            </a:r>
            <a:endParaRPr lang="en-US" alt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если подарок выражается в оказании услуг или оплате транспортных расходов.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Объект 3">
            <a:extLst>
              <a:ext uri="{FF2B5EF4-FFF2-40B4-BE49-F238E27FC236}">
                <a16:creationId xmlns:a16="http://schemas.microsoft.com/office/drawing/2014/main" xmlns="" id="{426BC028-52C4-4D51-90A6-45E0E04D30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 если стоимость подарка не превышает 100 расчетных показателей.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Г) государственный служащий вовсе не имеет право принимать подарок.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>
            <a:extLst>
              <a:ext uri="{FF2B5EF4-FFF2-40B4-BE49-F238E27FC236}">
                <a16:creationId xmlns:a16="http://schemas.microsoft.com/office/drawing/2014/main" xmlns="" id="{1A7051EE-7E2A-48BB-B962-06E771BF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Пробационный надзор не применяется к лицам осужденным за… 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Объект 2">
            <a:extLst>
              <a:ext uri="{FF2B5EF4-FFF2-40B4-BE49-F238E27FC236}">
                <a16:creationId xmlns:a16="http://schemas.microsoft.com/office/drawing/2014/main" xmlns="" id="{5EA64065-9A30-44B1-A2B8-66FD95630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/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коррупционные и иные преступления против интересов гос. и муниципальной службы.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отдельные виды коррупционных преступлений.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4" name="Объект 3">
            <a:extLst>
              <a:ext uri="{FF2B5EF4-FFF2-40B4-BE49-F238E27FC236}">
                <a16:creationId xmlns:a16="http://schemas.microsoft.com/office/drawing/2014/main" xmlns="" id="{4D95E368-94F0-4A3B-B715-CE8C6395DF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 коррупцию.</a:t>
            </a: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Г) все виды коррупционных преступлений пробационный надзор применяется.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>
            <a:extLst>
              <a:ext uri="{FF2B5EF4-FFF2-40B4-BE49-F238E27FC236}">
                <a16:creationId xmlns:a16="http://schemas.microsoft.com/office/drawing/2014/main" xmlns="" id="{62442639-501A-419E-98B6-78E484A0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Пробационный надзор не применяется к лицам осужденным за… 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7" name="Объект 2">
            <a:extLst>
              <a:ext uri="{FF2B5EF4-FFF2-40B4-BE49-F238E27FC236}">
                <a16:creationId xmlns:a16="http://schemas.microsoft.com/office/drawing/2014/main" xmlns="" id="{2999CC41-DF35-4C2B-98E0-65E9A666BF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/>
          </a:p>
          <a:p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коррупционные и иные преступления против интересов гос. и муниципальной службы.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отдельные виды коррупционных преступлений.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Объект 3">
            <a:extLst>
              <a:ext uri="{FF2B5EF4-FFF2-40B4-BE49-F238E27FC236}">
                <a16:creationId xmlns:a16="http://schemas.microsoft.com/office/drawing/2014/main" xmlns="" id="{57D011F7-17DD-4139-8934-C072C3A2B2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 только коррупцию.</a:t>
            </a: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Г) все виды коррупционных преступлений пробационный надзор применяется.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>
            <a:extLst>
              <a:ext uri="{FF2B5EF4-FFF2-40B4-BE49-F238E27FC236}">
                <a16:creationId xmlns:a16="http://schemas.microsoft.com/office/drawing/2014/main" xmlns="" id="{5834449C-2600-4387-B63A-B2AAF9A1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крупный размер взятки</a:t>
            </a:r>
            <a:endParaRPr lang="en-US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1" name="Объект 2">
            <a:extLst>
              <a:ext uri="{FF2B5EF4-FFF2-40B4-BE49-F238E27FC236}">
                <a16:creationId xmlns:a16="http://schemas.microsoft.com/office/drawing/2014/main" xmlns="" id="{49E42836-34C0-4364-B52B-403241C6F6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/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100 раз превышает расчетный показатель</a:t>
            </a: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1000 раз превышает расчетный показатель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Объект 3">
            <a:extLst>
              <a:ext uri="{FF2B5EF4-FFF2-40B4-BE49-F238E27FC236}">
                <a16:creationId xmlns:a16="http://schemas.microsoft.com/office/drawing/2014/main" xmlns="" id="{E3551D08-2E13-4810-9652-DE569DFF7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/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 10000 раз превышает расчетный показатель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Г) 25000 раз превышает расчетный показатель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1946445C-E225-4351-89C7-4FC74259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"/>
            <a:ext cx="8229600" cy="1174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1" name="Прямоугольник 3">
            <a:extLst>
              <a:ext uri="{FF2B5EF4-FFF2-40B4-BE49-F238E27FC236}">
                <a16:creationId xmlns:a16="http://schemas.microsoft.com/office/drawing/2014/main" xmlns="" id="{83DFC149-AEB0-4A23-A8B9-F8E810A59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765175"/>
            <a:ext cx="80724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FF0000"/>
                </a:solidFill>
              </a:rPr>
              <a:t>Главным стимулом </a:t>
            </a:r>
            <a:r>
              <a:rPr lang="ru-RU" altLang="ru-RU" sz="4000"/>
              <a:t>к коррупции является          возможность получения экономической </a:t>
            </a:r>
            <a:r>
              <a:rPr lang="ru-RU" altLang="ru-RU" sz="4000">
                <a:solidFill>
                  <a:srgbClr val="FF0000"/>
                </a:solidFill>
              </a:rPr>
              <a:t>прибыли</a:t>
            </a:r>
            <a:r>
              <a:rPr lang="ru-RU" altLang="ru-RU" sz="4000"/>
              <a:t> (ренты), связанной с использованием властных полномочий,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FF0000"/>
                </a:solidFill>
              </a:rPr>
              <a:t>главным сдерживающим фактором </a:t>
            </a:r>
            <a:r>
              <a:rPr lang="ru-RU" altLang="ru-RU" sz="4000"/>
              <a:t>— риск разоблачения и наказания.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xmlns="" id="{79DA050A-7F77-40D9-BE8D-7168DDD2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крупный размер взятки</a:t>
            </a:r>
            <a:endParaRPr lang="en-US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Объект 2">
            <a:extLst>
              <a:ext uri="{FF2B5EF4-FFF2-40B4-BE49-F238E27FC236}">
                <a16:creationId xmlns:a16="http://schemas.microsoft.com/office/drawing/2014/main" xmlns="" id="{347FEAE4-59E5-4C13-8E20-DCA37A3FFB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/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100 раз превышает расчетный показатель</a:t>
            </a: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1000 раз превышает расчетный показатель</a:t>
            </a:r>
            <a:endParaRPr lang="en-US" alt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Объект 3">
            <a:extLst>
              <a:ext uri="{FF2B5EF4-FFF2-40B4-BE49-F238E27FC236}">
                <a16:creationId xmlns:a16="http://schemas.microsoft.com/office/drawing/2014/main" xmlns="" id="{C8112D38-5364-462B-9B20-F577BC0939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/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 10000 раз превышает расчетный показатель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Г) 25000 раз превышает расчетный показатель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>
            <a:extLst>
              <a:ext uri="{FF2B5EF4-FFF2-40B4-BE49-F238E27FC236}">
                <a16:creationId xmlns:a16="http://schemas.microsoft.com/office/drawing/2014/main" xmlns="" id="{AEC01F8A-9856-4526-8D0D-15744A5E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особо крупный размер взятки</a:t>
            </a:r>
            <a:endParaRPr lang="en-US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Объект 2">
            <a:extLst>
              <a:ext uri="{FF2B5EF4-FFF2-40B4-BE49-F238E27FC236}">
                <a16:creationId xmlns:a16="http://schemas.microsoft.com/office/drawing/2014/main" xmlns="" id="{634B1D5B-2ACC-4AA7-B2EE-398BCD8B1F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/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100 раз превышает расчетный показатель</a:t>
            </a: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1000 раз превышает расчетный показатель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Объект 3">
            <a:extLst>
              <a:ext uri="{FF2B5EF4-FFF2-40B4-BE49-F238E27FC236}">
                <a16:creationId xmlns:a16="http://schemas.microsoft.com/office/drawing/2014/main" xmlns="" id="{88A0B9D8-50F4-48BA-9FC3-714BBB7616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/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В) 10000 раз превышает расчетный показатель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Г) 25000 раз превышает расчетный показатель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xmlns="" id="{515D568C-567D-4600-ACBD-45D361B6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особо крупный размер взятки</a:t>
            </a:r>
            <a:endParaRPr lang="en-US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Объект 2">
            <a:extLst>
              <a:ext uri="{FF2B5EF4-FFF2-40B4-BE49-F238E27FC236}">
                <a16:creationId xmlns:a16="http://schemas.microsoft.com/office/drawing/2014/main" xmlns="" id="{48A4F6C0-C8FB-4734-9657-0ABD166198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/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А) 100 раз превышает расчетный показатель</a:t>
            </a: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Б) 1000 раз превышает расчетный показатель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4" name="Объект 3">
            <a:extLst>
              <a:ext uri="{FF2B5EF4-FFF2-40B4-BE49-F238E27FC236}">
                <a16:creationId xmlns:a16="http://schemas.microsoft.com/office/drawing/2014/main" xmlns="" id="{952BCEB2-8935-49F4-AF0C-76DC56C838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/>
          </a:p>
          <a:p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10000 раз превышает расчетный показатель</a:t>
            </a:r>
            <a:endParaRPr lang="en-US" alt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Г) 25000 раз превышает расчетный показатель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56E0AA72-8E29-42C3-96B1-C8931A44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(ст.336 УК КР)</a:t>
            </a:r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xmlns="" id="{E194163C-A435-47C5-8193-B6DB8C2A2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Умышленные деяния, состоящие в создании противоправной устойчивой связи одного или нескольких должностных лиц, обладающих властными полномочиями, с отдельными лицами или группировками в целях незаконного получения материальных, любых иных благ и преимуществ, а также предоставления ими этих благ и преимуществ физическим и юридическим лицам, создающие угрозу интересам общества или государства.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1A50FE24-BEF6-4730-A800-131ADE52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243" name="Объект 2">
            <a:extLst>
              <a:ext uri="{FF2B5EF4-FFF2-40B4-BE49-F238E27FC236}">
                <a16:creationId xmlns:a16="http://schemas.microsoft.com/office/drawing/2014/main" xmlns="" id="{343413CD-4719-46BF-B8A0-1852C6B96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наказываются лишением свободы на срок от десяти до двенадцати лет с конфискацией имущества, с лишением права занимать определенные должности либо заниматься определенной деятельностью до трех лет.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2913DF-892C-4CD4-A96F-AB10FD98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581128"/>
            <a:ext cx="416816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920072ED-976C-4FEC-B68F-72215006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</a:t>
            </a:r>
            <a:endParaRPr lang="ru-RU" alt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xmlns="" id="{FCAB3C32-E289-4D75-A11E-7308D77D6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044575"/>
            <a:ext cx="8229600" cy="4905375"/>
          </a:xfrm>
        </p:spPr>
        <p:txBody>
          <a:bodyPr/>
          <a:lstStyle/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постоянно, временно или по специальному полномочию осуществляющие функции представителя власти либо выполняющие организационно-распорядительные и (или) административно-хозяйственные, и (или) контрольно-ревизионные, и (или) регистрационные функции в государственных органах, органах местного самоуправления, гос. и муниципальных организациях, учреждениях, предприятиях, иных юр. лицах с гос. долей, а также в ВС КР и иных воинских формированиях.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E918A829-2DE1-4954-9915-596A5973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xmlns="" id="{4447779E-3D2A-4334-A7DA-88774DEC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Организационно-распорядительные функции заключаются в осуществлении полномочий по управлению лицами, подчиненными по службе.</a:t>
            </a:r>
          </a:p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Административно-хозяйственные функции заключаются в осуществлении полномочий по управлению и распоряжению имуществом и денежными средствами.</a:t>
            </a:r>
          </a:p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Контрольно-ревизионные функции заключаются в осуществлении полномочий по проведению проверок, ревизий физических или юридических лиц.</a:t>
            </a: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2215</Words>
  <Application>Microsoft Office PowerPoint</Application>
  <PresentationFormat>Экран (4:3)</PresentationFormat>
  <Paragraphs>307</Paragraphs>
  <Slides>52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Презентация PowerPoint</vt:lpstr>
      <vt:lpstr>Презентация PowerPoint</vt:lpstr>
      <vt:lpstr>Из истории коррупции:</vt:lpstr>
      <vt:lpstr>Презентация PowerPoint</vt:lpstr>
      <vt:lpstr>Презентация PowerPoint</vt:lpstr>
      <vt:lpstr>Коррупция (ст.336 УК КР)</vt:lpstr>
      <vt:lpstr>Презентация PowerPoint</vt:lpstr>
      <vt:lpstr>Должностные лица</vt:lpstr>
      <vt:lpstr>Презентация PowerPoint</vt:lpstr>
      <vt:lpstr>Презентация PowerPoint</vt:lpstr>
      <vt:lpstr>ч.2 ст.336 УК КР - то же деяние, совершенное в интересах организованной группы, преступного сообщества, или повлекшее тяжкий вред,</vt:lpstr>
      <vt:lpstr>Признаки ОГ и ПС</vt:lpstr>
      <vt:lpstr>Тяжкий вред – следующие последствия в случаях, когда они не указаны в качестве признака состава преступления, предусмотренного УК КР (п.3):</vt:lpstr>
      <vt:lpstr>Крупный ущерб (размер)</vt:lpstr>
      <vt:lpstr>Особо крупный ущерб (размер) </vt:lpstr>
      <vt:lpstr>Рейтинг стран по уровню коррупции  (итоги 2023 г./2022) «Transparency International»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коррупции: </vt:lpstr>
      <vt:lpstr>Презентация PowerPoint</vt:lpstr>
      <vt:lpstr>Презентация PowerPoint</vt:lpstr>
      <vt:lpstr>Борьба с коррупцией  </vt:lpstr>
      <vt:lpstr>Три возможных подхода к уменьшению коррупции: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Получение взятки</vt:lpstr>
      <vt:lpstr>Вымогательство взятки</vt:lpstr>
      <vt:lpstr>Презентация PowerPoint</vt:lpstr>
      <vt:lpstr>Срок давности привлечения к уголовной ответственности за коррупцию составляет…</vt:lpstr>
      <vt:lpstr>Срок давности привлечения к уголовной ответственности за коррупцию составляет…</vt:lpstr>
      <vt:lpstr>При осуждении за коррупцию судимость может быть погашена по истечении…</vt:lpstr>
      <vt:lpstr>При осуждении за коррупцию судимость может быть погашена по истечении…</vt:lpstr>
      <vt:lpstr>Каким НПА утверждается Национальный план противодействия коррупции на очередной период?</vt:lpstr>
      <vt:lpstr>Каким НПА утверждается Национальный план противодействия коррупции на очередной период?</vt:lpstr>
      <vt:lpstr>Коррупция относится к категории…</vt:lpstr>
      <vt:lpstr>Коррупция относится к категории…</vt:lpstr>
      <vt:lpstr>Лицам, в связи с исполнением ими должностных обязанностей разрешено принимать подарки…</vt:lpstr>
      <vt:lpstr>Лицам, в связи с исполнением ими должностных обязанностей разрешено принимать подарки…</vt:lpstr>
      <vt:lpstr>В каких случаях государственный служащий имеет право принять подарок в ходе выполнения своих должностных обязанностей?</vt:lpstr>
      <vt:lpstr>В каких случаях государственный служащий имеет право принять подарок в ходе выполнения своих должностных обязанностей?</vt:lpstr>
      <vt:lpstr>Пробационный надзор не применяется к лицам осужденным за… </vt:lpstr>
      <vt:lpstr>Пробационный надзор не применяется к лицам осужденным за… </vt:lpstr>
      <vt:lpstr>Укажите крупный размер взятки</vt:lpstr>
      <vt:lpstr>Укажите крупный размер взятки</vt:lpstr>
      <vt:lpstr>Укажите особо крупный размер взятки</vt:lpstr>
      <vt:lpstr>Укажите особо крупный размер взятки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Назгуль К. Сыдыгалиева</cp:lastModifiedBy>
  <cp:revision>64</cp:revision>
  <dcterms:created xsi:type="dcterms:W3CDTF">2010-11-21T09:17:29Z</dcterms:created>
  <dcterms:modified xsi:type="dcterms:W3CDTF">2024-12-25T05:24:58Z</dcterms:modified>
</cp:coreProperties>
</file>