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85" r:id="rId2"/>
    <p:sldId id="306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3" r:id="rId20"/>
    <p:sldId id="324" r:id="rId21"/>
    <p:sldId id="325" r:id="rId22"/>
    <p:sldId id="326" r:id="rId23"/>
    <p:sldId id="327" r:id="rId24"/>
    <p:sldId id="328" r:id="rId25"/>
    <p:sldId id="329" r:id="rId26"/>
    <p:sldId id="331" r:id="rId27"/>
  </p:sldIdLst>
  <p:sldSz cx="9144000" cy="5143500" type="screen16x9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3E5A"/>
    <a:srgbClr val="043A5E"/>
    <a:srgbClr val="014462"/>
    <a:srgbClr val="C7D5E2"/>
    <a:srgbClr val="00324F"/>
    <a:srgbClr val="A7D412"/>
    <a:srgbClr val="EC4F62"/>
    <a:srgbClr val="EC3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03447BB-5D67-496B-8E87-E561075AD55C}" styleName="Dunkle Formatvorlage 1 - Akz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38B1855-1B75-4FBE-930C-398BA8C253C6}" styleName="Designformatvorlage 2 - Akz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1EBBBCC-DAD2-459C-BE2E-F6DE35CF9A28}" styleName="Dunkle Formatvorlage 2 - Akzent 3/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unkle Formatvorlage 2 - Akzent 1/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82" y="-3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275620E0-C250-40AB-8D35-7041ED61EDAF}" type="datetime1">
              <a:rPr lang="de-DE" altLang="en-US"/>
              <a:pPr>
                <a:defRPr/>
              </a:pPr>
              <a:t>16.06.2016</a:t>
            </a:fld>
            <a:endParaRPr lang="de-DE" alt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8BA2A255-D998-483D-9FB5-865B8B408199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249544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737A25D0-407F-4239-BF7D-2B20CAB83C21}" type="datetime1">
              <a:rPr lang="de-DE" altLang="en-US"/>
              <a:pPr>
                <a:defRPr/>
              </a:pPr>
              <a:t>16.06.2016</a:t>
            </a:fld>
            <a:endParaRPr lang="de-DE" alt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noProof="0" smtClean="0"/>
              <a:t>Mastertextformat bearbeiten</a:t>
            </a:r>
          </a:p>
          <a:p>
            <a:pPr lvl="1"/>
            <a:r>
              <a:rPr lang="de-DE" altLang="en-US" noProof="0" smtClean="0"/>
              <a:t>Zweite Ebene</a:t>
            </a:r>
          </a:p>
          <a:p>
            <a:pPr lvl="2"/>
            <a:r>
              <a:rPr lang="de-DE" altLang="en-US" noProof="0" smtClean="0"/>
              <a:t>Dritte Ebene</a:t>
            </a:r>
          </a:p>
          <a:p>
            <a:pPr lvl="3"/>
            <a:r>
              <a:rPr lang="de-DE" altLang="en-US" noProof="0" smtClean="0"/>
              <a:t>Vierte Ebene</a:t>
            </a:r>
          </a:p>
          <a:p>
            <a:pPr lvl="4"/>
            <a:r>
              <a:rPr lang="de-DE" altLang="en-US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11AD3C9-5FD1-4AF6-91F8-4AD7B36C737D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4624188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 descr="Fond_0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938" y="0"/>
            <a:ext cx="9151938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779912" y="2499742"/>
            <a:ext cx="4968552" cy="477054"/>
          </a:xfrm>
        </p:spPr>
        <p:txBody>
          <a:bodyPr lIns="0" tIns="0"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779912" y="1275606"/>
            <a:ext cx="4968552" cy="1008112"/>
          </a:xfrm>
        </p:spPr>
        <p:txBody>
          <a:bodyPr lIns="0" tIns="0"/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3"/>
          <p:cNvSpPr>
            <a:spLocks noGrp="1"/>
          </p:cNvSpPr>
          <p:nvPr>
            <p:ph type="body" sz="quarter" idx="17"/>
          </p:nvPr>
        </p:nvSpPr>
        <p:spPr>
          <a:xfrm>
            <a:off x="683568" y="411510"/>
            <a:ext cx="6408712" cy="400110"/>
          </a:xfrm>
        </p:spPr>
        <p:txBody>
          <a:bodyPr lIns="7200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15" name="Inhaltsplatzhalter 14"/>
          <p:cNvSpPr>
            <a:spLocks noGrp="1"/>
          </p:cNvSpPr>
          <p:nvPr>
            <p:ph sz="quarter" idx="21"/>
          </p:nvPr>
        </p:nvSpPr>
        <p:spPr>
          <a:xfrm>
            <a:off x="684213" y="1276350"/>
            <a:ext cx="6408737" cy="3240088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648000" indent="-252000">
              <a:buFont typeface="Wingdings" panose="05000000000000000000" pitchFamily="2" charset="2"/>
              <a:buChar char="§"/>
              <a:defRPr/>
            </a:lvl2pPr>
            <a:lvl3pPr marL="900000" indent="-252000">
              <a:defRPr/>
            </a:lvl3pPr>
            <a:lvl4pPr marL="1152000" indent="-252000">
              <a:defRPr/>
            </a:lvl4pPr>
            <a:lvl5pPr marL="1404000">
              <a:defRPr/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© 2014, DIN e. V.</a:t>
            </a:r>
          </a:p>
        </p:txBody>
      </p:sp>
      <p:sp>
        <p:nvSpPr>
          <p:cNvPr id="6" name="Foliennummernplatzhalter 2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AEC65-9953-492E-8666-9A65129F8EC2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</p:cSld>
  <p:clrMapOvr>
    <a:masterClrMapping/>
  </p:clrMapOvr>
  <p:transition/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3"/>
          <p:cNvSpPr>
            <a:spLocks noGrp="1"/>
          </p:cNvSpPr>
          <p:nvPr>
            <p:ph type="body" sz="quarter" idx="17"/>
          </p:nvPr>
        </p:nvSpPr>
        <p:spPr>
          <a:xfrm>
            <a:off x="683568" y="411510"/>
            <a:ext cx="6408712" cy="400110"/>
          </a:xfrm>
        </p:spPr>
        <p:txBody>
          <a:bodyPr lIns="7200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8" name="Inhaltsplatzhalter 14"/>
          <p:cNvSpPr>
            <a:spLocks noGrp="1"/>
          </p:cNvSpPr>
          <p:nvPr>
            <p:ph sz="quarter" idx="24"/>
          </p:nvPr>
        </p:nvSpPr>
        <p:spPr>
          <a:xfrm>
            <a:off x="684213" y="1276350"/>
            <a:ext cx="6408737" cy="3240088"/>
          </a:xfrm>
        </p:spPr>
        <p:txBody>
          <a:bodyPr/>
          <a:lstStyle>
            <a:lvl2pPr marL="684000" indent="-342000">
              <a:buFont typeface="Symbol" charset="2"/>
              <a:buChar char="-"/>
              <a:defRPr/>
            </a:lvl2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2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© 2014, DIN e. V.</a:t>
            </a:r>
          </a:p>
        </p:txBody>
      </p:sp>
      <p:sp>
        <p:nvSpPr>
          <p:cNvPr id="6" name="Foliennummernplatzhalter 2"/>
          <p:cNvSpPr>
            <a:spLocks noGrp="1"/>
          </p:cNvSpPr>
          <p:nvPr>
            <p:ph type="sldNum" sz="quarter" idx="2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93BF1-6F58-4526-9B4D-E6C4E438E99F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</p:cSld>
  <p:clrMapOvr>
    <a:masterClrMapping/>
  </p:clrMapOvr>
  <p:transition/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13"/>
          <p:cNvSpPr>
            <a:spLocks noGrp="1"/>
          </p:cNvSpPr>
          <p:nvPr>
            <p:ph type="body" sz="quarter" idx="17"/>
          </p:nvPr>
        </p:nvSpPr>
        <p:spPr>
          <a:xfrm>
            <a:off x="683568" y="411510"/>
            <a:ext cx="6408712" cy="400110"/>
          </a:xfrm>
        </p:spPr>
        <p:txBody>
          <a:bodyPr lIns="7200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/>
              <a:t>© 2014, DIN e. V.</a:t>
            </a:r>
          </a:p>
        </p:txBody>
      </p:sp>
      <p:sp>
        <p:nvSpPr>
          <p:cNvPr id="5" name="Foliennummernplatzhalter 2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66602-423B-4C66-AD02-2D7A483F863B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</p:cSld>
  <p:clrMapOvr>
    <a:masterClrMapping/>
  </p:clrMapOvr>
  <p:transition/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6"/>
          <p:cNvSpPr>
            <a:spLocks noChangeArrowheads="1"/>
          </p:cNvSpPr>
          <p:nvPr/>
        </p:nvSpPr>
        <p:spPr bwMode="auto">
          <a:xfrm>
            <a:off x="0" y="2284413"/>
            <a:ext cx="9144000" cy="285908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1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" charset="0"/>
                <a:ea typeface="MS PGothic" pitchFamily="34" charset="-128"/>
              </a:defRPr>
            </a:lvl9pPr>
          </a:lstStyle>
          <a:p>
            <a:pPr>
              <a:defRPr/>
            </a:pPr>
            <a:endParaRPr lang="en-US" altLang="en-US" smtClean="0">
              <a:latin typeface="Arial" pitchFamily="34" charset="0"/>
            </a:endParaRPr>
          </a:p>
        </p:txBody>
      </p:sp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0" y="0"/>
            <a:ext cx="7559675" cy="2284413"/>
          </a:xfrm>
          <a:prstGeom prst="rect">
            <a:avLst/>
          </a:prstGeom>
          <a:solidFill>
            <a:srgbClr val="133E5A"/>
          </a:solidFill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latin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2427734"/>
            <a:ext cx="6336704" cy="461665"/>
          </a:xfrm>
        </p:spPr>
        <p:txBody>
          <a:bodyPr/>
          <a:lstStyle>
            <a:lvl1pPr algn="l">
              <a:defRPr sz="2400" b="0" cap="none" baseline="0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115617" y="1059582"/>
            <a:ext cx="6336704" cy="108012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6"/>
          <p:cNvSpPr>
            <a:spLocks noChangeArrowheads="1"/>
          </p:cNvSpPr>
          <p:nvPr/>
        </p:nvSpPr>
        <p:spPr bwMode="auto">
          <a:xfrm>
            <a:off x="0" y="2284413"/>
            <a:ext cx="9144000" cy="285908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de-DE" dirty="0"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0" y="0"/>
            <a:ext cx="7559675" cy="2284413"/>
          </a:xfrm>
          <a:prstGeom prst="rect">
            <a:avLst/>
          </a:prstGeom>
          <a:solidFill>
            <a:srgbClr val="133E5A"/>
          </a:solidFill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latin typeface="Arial" panose="020B060402020202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2427734"/>
            <a:ext cx="6480720" cy="523220"/>
          </a:xfrm>
        </p:spPr>
        <p:txBody>
          <a:bodyPr/>
          <a:lstStyle>
            <a:lvl1pPr algn="l">
              <a:defRPr sz="2800" b="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115617" y="1059582"/>
            <a:ext cx="6336704" cy="108012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>
            <a:spLocks noChangeArrowheads="1"/>
          </p:cNvSpPr>
          <p:nvPr/>
        </p:nvSpPr>
        <p:spPr bwMode="auto">
          <a:xfrm>
            <a:off x="0" y="2284413"/>
            <a:ext cx="9144000" cy="285908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de-DE" dirty="0"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hteck 4"/>
          <p:cNvSpPr>
            <a:spLocks noChangeArrowheads="1"/>
          </p:cNvSpPr>
          <p:nvPr/>
        </p:nvSpPr>
        <p:spPr bwMode="auto">
          <a:xfrm>
            <a:off x="0" y="0"/>
            <a:ext cx="7559675" cy="2284413"/>
          </a:xfrm>
          <a:prstGeom prst="rect">
            <a:avLst/>
          </a:prstGeom>
          <a:solidFill>
            <a:srgbClr val="133E5A"/>
          </a:solidFill>
          <a:ln>
            <a:noFill/>
          </a:ln>
          <a:extLst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defRPr/>
            </a:pPr>
            <a:endParaRPr lang="de-DE" altLang="de-DE" smtClean="0">
              <a:latin typeface="Arial" panose="020B0604020202020204" pitchFamily="34" charset="0"/>
            </a:endParaRP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0"/>
          </p:nvPr>
        </p:nvSpPr>
        <p:spPr>
          <a:xfrm>
            <a:off x="1188269" y="3291309"/>
            <a:ext cx="3887787" cy="1584697"/>
          </a:xfrm>
        </p:spPr>
        <p:txBody>
          <a:bodyPr lIns="0" anchor="b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1187351" y="1059582"/>
            <a:ext cx="4032721" cy="1080591"/>
          </a:xfrm>
        </p:spPr>
        <p:txBody>
          <a:bodyPr lIns="0" tIns="0" anchor="b"/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3"/>
            <a:ext cx="8229600" cy="400110"/>
          </a:xfrm>
        </p:spPr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1"/>
            <a:ext cx="8229600" cy="3546475"/>
          </a:xfrm>
        </p:spPr>
        <p:txBody>
          <a:bodyPr/>
          <a:lstStyle>
            <a:lvl1pPr>
              <a:defRPr sz="1400"/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/>
          </a:p>
        </p:txBody>
      </p:sp>
      <p:sp>
        <p:nvSpPr>
          <p:cNvPr id="4" name="Footer Placeholder 1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87135B9-1AC2-4E0E-93BA-89CEE6B75724}" type="datetime1">
              <a:rPr lang="en-GB"/>
              <a:pPr>
                <a:defRPr/>
              </a:pPr>
              <a:t>16/06/2016</a:t>
            </a:fld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C94E5-E52E-415F-920E-A9A8BE17C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85750"/>
            <a:ext cx="7772400" cy="40011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55227286-781B-4162-8522-D72D074508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 1" descr="Fond_02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535863" y="0"/>
            <a:ext cx="1608137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55650" y="4821238"/>
            <a:ext cx="1079500" cy="271462"/>
          </a:xfrm>
          <a:prstGeom prst="rect">
            <a:avLst/>
          </a:prstGeom>
        </p:spPr>
        <p:txBody>
          <a:bodyPr/>
          <a:lstStyle>
            <a:lvl1pPr algn="l">
              <a:defRPr sz="900">
                <a:latin typeface="Arial"/>
                <a:ea typeface="ＭＳ Ｐゴシック" charset="0"/>
                <a:cs typeface="Arial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7596188" y="4821238"/>
            <a:ext cx="1008062" cy="271462"/>
          </a:xfrm>
          <a:prstGeom prst="rect">
            <a:avLst/>
          </a:prstGeom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altLang="en-US"/>
              <a:t>© 2014, DIN e. V.</a:t>
            </a: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484188"/>
            <a:ext cx="65516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en-US" smtClean="0"/>
              <a:t>Mastertitelformat bearbeiten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485900"/>
            <a:ext cx="6553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8316913" y="4821238"/>
            <a:ext cx="792162" cy="274637"/>
          </a:xfrm>
          <a:prstGeom prst="rect">
            <a:avLst/>
          </a:prstGeom>
        </p:spPr>
        <p:txBody>
          <a:bodyPr vert="horz" wrap="square" lIns="91440" tIns="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F64C718-7B38-4FBB-881C-BC3EC6B0F1D6}" type="slidenum">
              <a:rPr lang="de-DE" altLang="en-US"/>
              <a:pPr>
                <a:defRPr/>
              </a:pPr>
              <a:t>‹#›</a:t>
            </a:fld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1" r:id="rId1"/>
    <p:sldLayoutId id="2147484168" r:id="rId2"/>
    <p:sldLayoutId id="2147484169" r:id="rId3"/>
    <p:sldLayoutId id="2147484170" r:id="rId4"/>
    <p:sldLayoutId id="2147484172" r:id="rId5"/>
    <p:sldLayoutId id="2147484173" r:id="rId6"/>
    <p:sldLayoutId id="2147484174" r:id="rId7"/>
    <p:sldLayoutId id="2147484175" r:id="rId8"/>
    <p:sldLayoutId id="2147484176" r:id="rId9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/>
          <a:ea typeface="MS PGothic" panose="020B0600070205080204" pitchFamily="34" charset="-128"/>
          <a:cs typeface="Arial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Arial" charset="0"/>
          <a:ea typeface="MS PGothic" panose="020B0600070205080204" pitchFamily="3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250825" indent="-250825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" pitchFamily="2" charset="2"/>
        <a:buChar char="§"/>
        <a:defRPr>
          <a:solidFill>
            <a:srgbClr val="002958"/>
          </a:solidFill>
          <a:latin typeface="Arial"/>
          <a:ea typeface="MS PGothic" panose="020B0600070205080204" pitchFamily="34" charset="-128"/>
          <a:cs typeface="Arial"/>
        </a:defRPr>
      </a:lvl1pPr>
      <a:lvl2pPr marL="444500" indent="-263525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" pitchFamily="2" charset="2"/>
        <a:buChar char="§"/>
        <a:defRPr>
          <a:solidFill>
            <a:srgbClr val="002958"/>
          </a:solidFill>
          <a:latin typeface="Arial"/>
          <a:ea typeface="MS PGothic" panose="020B0600070205080204" pitchFamily="34" charset="-128"/>
          <a:cs typeface="Arial"/>
        </a:defRPr>
      </a:lvl2pPr>
      <a:lvl3pPr marL="755650" indent="-2159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" pitchFamily="2" charset="2"/>
        <a:buChar char="§"/>
        <a:defRPr>
          <a:solidFill>
            <a:srgbClr val="002958"/>
          </a:solidFill>
          <a:latin typeface="Arial"/>
          <a:ea typeface="MS PGothic" panose="020B0600070205080204" pitchFamily="34" charset="-128"/>
          <a:cs typeface="Arial"/>
        </a:defRPr>
      </a:lvl3pPr>
      <a:lvl4pPr marL="1006475" indent="-215900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" pitchFamily="2" charset="2"/>
        <a:buChar char="§"/>
        <a:defRPr>
          <a:solidFill>
            <a:srgbClr val="002958"/>
          </a:solidFill>
          <a:latin typeface="Arial"/>
          <a:ea typeface="MS PGothic" panose="020B0600070205080204" pitchFamily="34" charset="-128"/>
          <a:cs typeface="Arial"/>
        </a:defRPr>
      </a:lvl4pPr>
      <a:lvl5pPr marL="1258888" indent="-250825" algn="l" rtl="0" eaLnBrk="0" fontAlgn="base" hangingPunct="0">
        <a:spcBef>
          <a:spcPct val="0"/>
        </a:spcBef>
        <a:spcAft>
          <a:spcPts val="600"/>
        </a:spcAft>
        <a:buClr>
          <a:schemeClr val="tx2"/>
        </a:buClr>
        <a:buFont typeface="Wingdings" pitchFamily="2" charset="2"/>
        <a:buChar char="§"/>
        <a:defRPr>
          <a:solidFill>
            <a:srgbClr val="002958"/>
          </a:solidFill>
          <a:latin typeface="Arial"/>
          <a:ea typeface="MS PGothic" panose="020B0600070205080204" pitchFamily="34" charset="-128"/>
          <a:cs typeface="Arial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o.org/iso/home/store/catalogue_tc/catalogue_detail.htm?csnumber=67790" TargetMode="External"/><Relationship Id="rId2" Type="http://schemas.openxmlformats.org/officeDocument/2006/relationships/hyperlink" Target="http://www.iso.org/iso/home/store/catalogue_tc/catalogue_detail.htm?csnumber=67789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iso.org/iso/home/store/catalogue_tc/catalogue_detail.htm?csnumber=68581" TargetMode="External"/><Relationship Id="rId5" Type="http://schemas.openxmlformats.org/officeDocument/2006/relationships/hyperlink" Target="http://www.iso.org/iso/home/store/catalogue_tc/catalogue_detail.htm?csnumber=67850" TargetMode="External"/><Relationship Id="rId4" Type="http://schemas.openxmlformats.org/officeDocument/2006/relationships/hyperlink" Target="http://www.iso.org/iso/home/store/catalogue_tc/catalogue_detail.htm?csnumber=67849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hyperlink" Target="http://www.iso.org/iso/home/standards_development/list_of_iso_technical_committees/technical_committee_contact.htm?commid=622828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>
          <a:xfrm>
            <a:off x="971550" y="3651250"/>
            <a:ext cx="6335713" cy="1077218"/>
          </a:xfrm>
        </p:spPr>
        <p:txBody>
          <a:bodyPr/>
          <a:lstStyle/>
          <a:p>
            <a:pPr eaLnBrk="1" hangingPunct="1"/>
            <a:r>
              <a:rPr lang="ru-RU" altLang="de-DE" sz="1800" b="1" dirty="0" smtClean="0">
                <a:solidFill>
                  <a:srgbClr val="003366"/>
                </a:solidFill>
                <a:latin typeface="Arial Narrow" pitchFamily="34" charset="0"/>
                <a:cs typeface="Arial" pitchFamily="34" charset="0"/>
              </a:rPr>
              <a:t>Др. Марина </a:t>
            </a:r>
            <a:r>
              <a:rPr lang="ru-RU" altLang="de-DE" sz="1800" b="1" dirty="0" err="1" smtClean="0">
                <a:solidFill>
                  <a:srgbClr val="003366"/>
                </a:solidFill>
                <a:latin typeface="Arial Narrow" pitchFamily="34" charset="0"/>
                <a:cs typeface="Arial" pitchFamily="34" charset="0"/>
              </a:rPr>
              <a:t>Эггерт</a:t>
            </a:r>
            <a:r>
              <a:rPr lang="ru-RU" altLang="de-DE" sz="1800" b="1" dirty="0" smtClean="0">
                <a:solidFill>
                  <a:srgbClr val="003366"/>
                </a:solidFill>
                <a:latin typeface="Arial Narrow" pitchFamily="34" charset="0"/>
                <a:cs typeface="Arial" pitchFamily="34" charset="0"/>
              </a:rPr>
              <a:t>, Международный эксперт </a:t>
            </a:r>
            <a:r>
              <a:rPr lang="de-DE" altLang="de-DE" sz="1800" b="1" dirty="0" smtClean="0">
                <a:solidFill>
                  <a:srgbClr val="003366"/>
                </a:solidFill>
                <a:latin typeface="Arial Narrow" pitchFamily="34" charset="0"/>
                <a:cs typeface="Arial" pitchFamily="34" charset="0"/>
              </a:rPr>
              <a:t>DIN</a:t>
            </a:r>
            <a:r>
              <a:rPr lang="de-DE" altLang="de-DE" sz="1800" b="1" i="1" dirty="0" smtClean="0">
                <a:solidFill>
                  <a:srgbClr val="003366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de-DE" altLang="de-DE" sz="1800" b="1" i="1" dirty="0" smtClean="0">
                <a:solidFill>
                  <a:srgbClr val="003366"/>
                </a:solidFill>
                <a:latin typeface="Arial Narrow" pitchFamily="34" charset="0"/>
                <a:cs typeface="Arial" pitchFamily="34" charset="0"/>
              </a:rPr>
            </a:br>
            <a:r>
              <a:rPr lang="de-DE" altLang="de-DE" sz="1800" b="1" i="1" dirty="0" smtClean="0">
                <a:solidFill>
                  <a:srgbClr val="003366"/>
                </a:solidFill>
                <a:latin typeface="Arial Narrow" pitchFamily="34" charset="0"/>
                <a:cs typeface="Arial" pitchFamily="34" charset="0"/>
              </a:rPr>
              <a:t/>
            </a:r>
            <a:br>
              <a:rPr lang="de-DE" altLang="de-DE" sz="1800" b="1" i="1" dirty="0" smtClean="0">
                <a:solidFill>
                  <a:srgbClr val="003366"/>
                </a:solidFill>
                <a:latin typeface="Arial Narrow" pitchFamily="34" charset="0"/>
                <a:cs typeface="Arial" pitchFamily="34" charset="0"/>
              </a:rPr>
            </a:br>
            <a:r>
              <a:rPr lang="de-DE" altLang="de-DE" sz="1400" dirty="0" err="1" smtClean="0">
                <a:latin typeface="Arial" pitchFamily="34" charset="0"/>
                <a:cs typeface="Arial" pitchFamily="34" charset="0"/>
              </a:rPr>
              <a:t>Bishkek</a:t>
            </a:r>
            <a:r>
              <a:rPr lang="de-DE" altLang="de-DE" sz="1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Kyrgyzstan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de-DE" sz="1400" dirty="0" smtClean="0">
                <a:latin typeface="Arial" pitchFamily="34" charset="0"/>
                <a:cs typeface="Arial" pitchFamily="34" charset="0"/>
              </a:rPr>
            </a:br>
            <a:r>
              <a:rPr lang="de-DE" sz="1400" dirty="0" err="1" smtClean="0">
                <a:latin typeface="Arial" pitchFamily="34" charset="0"/>
                <a:cs typeface="Arial" pitchFamily="34" charset="0"/>
              </a:rPr>
              <a:t>January</a:t>
            </a:r>
            <a:r>
              <a:rPr lang="de-DE" sz="1400" dirty="0" smtClean="0">
                <a:latin typeface="Arial" pitchFamily="34" charset="0"/>
                <a:cs typeface="Arial" pitchFamily="34" charset="0"/>
              </a:rPr>
              <a:t> 2016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>
          <a:xfrm>
            <a:off x="971550" y="2355850"/>
            <a:ext cx="6335713" cy="1081088"/>
          </a:xfrm>
        </p:spPr>
        <p:txBody>
          <a:bodyPr/>
          <a:lstStyle/>
          <a:p>
            <a:pPr>
              <a:defRPr/>
            </a:pPr>
            <a:r>
              <a:rPr lang="ru-RU" altLang="de-DE" b="1" dirty="0" smtClean="0">
                <a:solidFill>
                  <a:srgbClr val="003366"/>
                </a:solidFill>
                <a:latin typeface="+mj-lt"/>
                <a:cs typeface="Arial" pitchFamily="34" charset="0"/>
              </a:rPr>
              <a:t>Стандартизация в области </a:t>
            </a:r>
            <a:r>
              <a:rPr lang="ru-RU" altLang="de-DE" b="1" dirty="0" err="1" smtClean="0">
                <a:solidFill>
                  <a:srgbClr val="003366"/>
                </a:solidFill>
                <a:latin typeface="+mj-lt"/>
                <a:cs typeface="Arial" pitchFamily="34" charset="0"/>
              </a:rPr>
              <a:t>Энергоменеджмента</a:t>
            </a:r>
            <a:r>
              <a:rPr lang="ru-RU" altLang="de-DE" b="1" dirty="0" smtClean="0">
                <a:solidFill>
                  <a:srgbClr val="003366"/>
                </a:solidFill>
                <a:latin typeface="+mj-lt"/>
                <a:cs typeface="Arial" pitchFamily="34" charset="0"/>
              </a:rPr>
              <a:t> и </a:t>
            </a:r>
            <a:r>
              <a:rPr lang="ru-RU" altLang="de-DE" b="1" dirty="0" err="1" smtClean="0">
                <a:solidFill>
                  <a:srgbClr val="003366"/>
                </a:solidFill>
                <a:latin typeface="+mj-lt"/>
                <a:cs typeface="Arial" pitchFamily="34" charset="0"/>
              </a:rPr>
              <a:t>Энергоэффективности</a:t>
            </a:r>
            <a:endParaRPr lang="en-GB" altLang="de-DE" b="1" dirty="0" smtClean="0">
              <a:solidFill>
                <a:srgbClr val="003366"/>
              </a:solidFill>
              <a:latin typeface="+mj-lt"/>
              <a:cs typeface="Arial" pitchFamily="34" charset="0"/>
            </a:endParaRPr>
          </a:p>
          <a:p>
            <a:pPr>
              <a:defRPr/>
            </a:pPr>
            <a:r>
              <a:rPr lang="ru-RU" altLang="de-DE" b="1" dirty="0" smtClean="0">
                <a:solidFill>
                  <a:srgbClr val="003366"/>
                </a:solidFill>
                <a:latin typeface="+mj-lt"/>
                <a:cs typeface="Arial" pitchFamily="34" charset="0"/>
              </a:rPr>
              <a:t>Практический международный опыт</a:t>
            </a:r>
            <a:r>
              <a:rPr lang="en-GB" altLang="de-DE" b="1" dirty="0" smtClean="0">
                <a:solidFill>
                  <a:srgbClr val="003366"/>
                </a:solidFill>
                <a:latin typeface="+mj-lt"/>
                <a:cs typeface="Arial" pitchFamily="34" charset="0"/>
              </a:rPr>
              <a:t> </a:t>
            </a:r>
            <a:endParaRPr lang="en-US" altLang="en-US" b="1" dirty="0" smtClean="0">
              <a:solidFill>
                <a:srgbClr val="003366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>
            <a:off x="251520" y="843558"/>
            <a:ext cx="6984776" cy="3384376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987574"/>
            <a:ext cx="6912768" cy="3394472"/>
          </a:xfrm>
        </p:spPr>
        <p:txBody>
          <a:bodyPr/>
          <a:lstStyle/>
          <a:p>
            <a:pPr>
              <a:buNone/>
            </a:pPr>
            <a:r>
              <a:rPr lang="de-DE" sz="1400" dirty="0" smtClean="0"/>
              <a:t>	</a:t>
            </a:r>
            <a:r>
              <a:rPr lang="ru-RU" sz="1400" dirty="0" smtClean="0"/>
              <a:t>на договорной основе был создан комитет по стандартизации "Основы охраны окружающей среды" (NAGUS). Консультативный совет комитета </a:t>
            </a:r>
            <a:r>
              <a:rPr lang="ru-RU" sz="1400" b="1" dirty="0" smtClean="0"/>
              <a:t>NAGUS </a:t>
            </a:r>
            <a:r>
              <a:rPr lang="ru-RU" sz="1400" dirty="0" smtClean="0"/>
              <a:t>основал следующие рабочие комитеты:</a:t>
            </a:r>
            <a:endParaRPr lang="de-DE" sz="1400" dirty="0" smtClean="0"/>
          </a:p>
          <a:p>
            <a:pPr lvl="1"/>
            <a:r>
              <a:rPr lang="de-DE" sz="1400" dirty="0" smtClean="0"/>
              <a:t>NA</a:t>
            </a:r>
            <a:r>
              <a:rPr lang="ru-RU" sz="1400" dirty="0" smtClean="0"/>
              <a:t> 172-00-02 </a:t>
            </a:r>
            <a:r>
              <a:rPr lang="de-DE" sz="1400" dirty="0" smtClean="0"/>
              <a:t>AA</a:t>
            </a:r>
            <a:r>
              <a:rPr lang="ru-RU" sz="1400" dirty="0" smtClean="0"/>
              <a:t>: Экологический менеджмент / экологический аудит</a:t>
            </a:r>
            <a:endParaRPr lang="de-DE" sz="1400" dirty="0" smtClean="0"/>
          </a:p>
          <a:p>
            <a:pPr lvl="1"/>
            <a:r>
              <a:rPr lang="de-DE" sz="1400" dirty="0" smtClean="0"/>
              <a:t>NA</a:t>
            </a:r>
            <a:r>
              <a:rPr lang="ru-RU" sz="1400" dirty="0" smtClean="0"/>
              <a:t> 172-00-03 </a:t>
            </a:r>
            <a:r>
              <a:rPr lang="de-DE" sz="1400" dirty="0" smtClean="0"/>
              <a:t>AA</a:t>
            </a:r>
            <a:r>
              <a:rPr lang="ru-RU" sz="1400" dirty="0" smtClean="0"/>
              <a:t>: Экологические балансы и экологическая маркировка</a:t>
            </a:r>
            <a:endParaRPr lang="de-DE" sz="1400" dirty="0" smtClean="0"/>
          </a:p>
          <a:p>
            <a:pPr lvl="1"/>
            <a:r>
              <a:rPr lang="de-DE" sz="1400" dirty="0" smtClean="0"/>
              <a:t>NA</a:t>
            </a:r>
            <a:r>
              <a:rPr lang="ru-RU" sz="1400" dirty="0" smtClean="0"/>
              <a:t> 172-00-08 </a:t>
            </a:r>
            <a:r>
              <a:rPr lang="de-DE" sz="1400" dirty="0" smtClean="0"/>
              <a:t>AA</a:t>
            </a:r>
            <a:r>
              <a:rPr lang="ru-RU" sz="1400" dirty="0" smtClean="0"/>
              <a:t>: Валидаторы и верификаторы выбросов парниковых газов</a:t>
            </a:r>
            <a:endParaRPr lang="de-DE" sz="1400" dirty="0" smtClean="0"/>
          </a:p>
          <a:p>
            <a:pPr lvl="1"/>
            <a:r>
              <a:rPr lang="de-DE" sz="1400" dirty="0" smtClean="0"/>
              <a:t>NA</a:t>
            </a:r>
            <a:r>
              <a:rPr lang="ru-RU" sz="1400" dirty="0" smtClean="0"/>
              <a:t> 172-00-09 </a:t>
            </a:r>
            <a:r>
              <a:rPr lang="de-DE" sz="1400" dirty="0" smtClean="0"/>
              <a:t>AA</a:t>
            </a:r>
            <a:r>
              <a:rPr lang="ru-RU" sz="1400" dirty="0" smtClean="0"/>
              <a:t>: Энергоэффективность и энергоменеджмент</a:t>
            </a:r>
            <a:endParaRPr lang="de-DE" sz="1400" dirty="0" smtClean="0"/>
          </a:p>
          <a:p>
            <a:pPr lvl="1"/>
            <a:r>
              <a:rPr lang="de-DE" sz="1400" dirty="0" smtClean="0"/>
              <a:t>NA</a:t>
            </a:r>
            <a:r>
              <a:rPr lang="ru-RU" sz="1400" dirty="0" smtClean="0"/>
              <a:t> 172-00-10 </a:t>
            </a:r>
            <a:r>
              <a:rPr lang="de-DE" sz="1400" dirty="0" smtClean="0"/>
              <a:t>AA</a:t>
            </a:r>
            <a:r>
              <a:rPr lang="ru-RU" sz="1400" dirty="0" smtClean="0"/>
              <a:t>: Критерии устойчивости для биомассы </a:t>
            </a:r>
            <a:endParaRPr lang="de-DE" sz="1400" dirty="0" smtClean="0"/>
          </a:p>
          <a:p>
            <a:pPr lvl="1"/>
            <a:r>
              <a:rPr lang="de-DE" sz="1400" dirty="0" smtClean="0"/>
              <a:t>NA</a:t>
            </a:r>
            <a:r>
              <a:rPr lang="ru-RU" sz="1400" dirty="0" smtClean="0"/>
              <a:t> 172-00-11 </a:t>
            </a:r>
            <a:r>
              <a:rPr lang="de-DE" sz="1400" dirty="0" smtClean="0"/>
              <a:t>AA</a:t>
            </a:r>
            <a:r>
              <a:rPr lang="ru-RU" sz="1400" dirty="0" smtClean="0"/>
              <a:t>: Продукы на биологической основе</a:t>
            </a:r>
            <a:endParaRPr lang="de-DE" sz="1400" dirty="0" smtClean="0"/>
          </a:p>
          <a:p>
            <a:pPr lvl="1"/>
            <a:r>
              <a:rPr lang="de-DE" sz="1400" dirty="0" smtClean="0"/>
              <a:t>NA</a:t>
            </a:r>
            <a:r>
              <a:rPr lang="ru-RU" sz="1400" dirty="0" smtClean="0"/>
              <a:t> 172-00-12 </a:t>
            </a:r>
            <a:r>
              <a:rPr lang="de-DE" sz="1400" dirty="0" smtClean="0"/>
              <a:t>AA</a:t>
            </a:r>
            <a:r>
              <a:rPr lang="ru-RU" sz="1400" dirty="0" smtClean="0"/>
              <a:t>: Устойчивое развитие муниципальных образований</a:t>
            </a:r>
            <a:endParaRPr lang="de-DE" sz="14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27286-781B-4162-8522-D72D07450837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79512" y="195486"/>
            <a:ext cx="7272808" cy="707886"/>
          </a:xfrm>
        </p:spPr>
        <p:txBody>
          <a:bodyPr/>
          <a:lstStyle/>
          <a:p>
            <a:pPr lvl="1" algn="l"/>
            <a:r>
              <a:rPr lang="ru-RU" b="1" dirty="0" smtClean="0">
                <a:solidFill>
                  <a:srgbClr val="0070C0"/>
                </a:solidFill>
              </a:rPr>
              <a:t>Национальная деятельность по стандартизации (DIN)</a:t>
            </a:r>
            <a:r>
              <a:rPr lang="de-DE" b="1" dirty="0" smtClean="0">
                <a:solidFill>
                  <a:srgbClr val="0070C0"/>
                </a:solidFill>
              </a:rPr>
              <a:t/>
            </a:r>
            <a:br>
              <a:rPr lang="de-DE" b="1" dirty="0" smtClean="0">
                <a:solidFill>
                  <a:srgbClr val="0070C0"/>
                </a:solidFill>
              </a:rPr>
            </a:br>
            <a:endParaRPr lang="de-DE" b="1" dirty="0">
              <a:solidFill>
                <a:srgbClr val="0070C0"/>
              </a:solidFill>
            </a:endParaRPr>
          </a:p>
        </p:txBody>
      </p:sp>
      <p:pic>
        <p:nvPicPr>
          <p:cNvPr id="6" name="Picture 2" descr="C:\Users\ÖMC\AppData\Local\Microsoft\Windows\Temporary Internet Files\Content.IE5\Q7BSKYY0\MP90040079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083918"/>
            <a:ext cx="792088" cy="291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95486"/>
            <a:ext cx="7772400" cy="70788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Обзор стандартов серии</a:t>
            </a:r>
            <a:r>
              <a:rPr lang="de-DE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16000</a:t>
            </a:r>
            <a:br>
              <a:rPr lang="de-DE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</a:br>
            <a:endParaRPr lang="de-DE" b="1" dirty="0">
              <a:solidFill>
                <a:srgbClr val="0070C0"/>
              </a:solidFill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179512" y="915566"/>
          <a:ext cx="7200800" cy="3845522"/>
        </p:xfrm>
        <a:graphic>
          <a:graphicData uri="http://schemas.openxmlformats.org/drawingml/2006/table">
            <a:tbl>
              <a:tblPr/>
              <a:tblGrid>
                <a:gridCol w="1484691"/>
                <a:gridCol w="953434"/>
                <a:gridCol w="851813"/>
                <a:gridCol w="3910862"/>
              </a:tblGrid>
              <a:tr h="1946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Calibri"/>
                        </a:rPr>
                        <a:t>номер</a:t>
                      </a:r>
                      <a:endParaRPr lang="de-DE" sz="9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49153" marR="49153" marT="18433" marB="1843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Calibri"/>
                        </a:rPr>
                        <a:t>дата</a:t>
                      </a:r>
                      <a:endParaRPr lang="de-DE" sz="9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49153" marR="49153" marT="18433" marB="1843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b="1" dirty="0" smtClean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Calibri"/>
                        </a:rPr>
                        <a:t>Статус</a:t>
                      </a:r>
                      <a:endParaRPr lang="de-DE" sz="9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49153" marR="49153" marT="18433" marB="1843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Calibri"/>
                        </a:rPr>
                        <a:t>наименование</a:t>
                      </a:r>
                      <a:endParaRPr lang="de-DE" sz="9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49153" marR="49153" marT="18433" marB="1843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19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b="1" dirty="0">
                          <a:latin typeface="+mn-lt"/>
                          <a:ea typeface="Times New Roman"/>
                          <a:cs typeface="Calibri"/>
                        </a:rPr>
                        <a:t>DIN EN 15900</a:t>
                      </a:r>
                      <a:endParaRPr lang="de-DE" sz="9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>
                          <a:latin typeface="+mn-lt"/>
                          <a:ea typeface="Times New Roman"/>
                          <a:cs typeface="Calibri"/>
                        </a:rPr>
                        <a:t>  2010-10 </a:t>
                      </a: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dirty="0">
                          <a:latin typeface="+mn-lt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ru-RU" sz="900" dirty="0">
                          <a:latin typeface="+mn-lt"/>
                          <a:ea typeface="Times New Roman"/>
                          <a:cs typeface="Calibri"/>
                        </a:rPr>
                        <a:t>стандарт</a:t>
                      </a:r>
                      <a:endParaRPr lang="de-DE" sz="9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n-lt"/>
                          <a:ea typeface="Times New Roman"/>
                          <a:cs typeface="Calibri"/>
                        </a:rPr>
                        <a:t>Услуги по энергоэффективности. Определения и требования; немецкая редакция EN 15900:2010</a:t>
                      </a:r>
                      <a:endParaRPr lang="de-DE" sz="90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19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b="1" dirty="0">
                          <a:latin typeface="+mn-lt"/>
                          <a:ea typeface="Times New Roman"/>
                          <a:cs typeface="Calibri"/>
                        </a:rPr>
                        <a:t>DIN EN 16212</a:t>
                      </a:r>
                      <a:endParaRPr lang="de-DE" sz="9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dirty="0">
                          <a:latin typeface="+mn-lt"/>
                          <a:ea typeface="Times New Roman"/>
                          <a:cs typeface="Calibri"/>
                        </a:rPr>
                        <a:t>  2012-11 </a:t>
                      </a: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>
                          <a:latin typeface="+mn-lt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ru-RU" sz="900">
                          <a:latin typeface="+mn-lt"/>
                          <a:ea typeface="Times New Roman"/>
                          <a:cs typeface="Calibri"/>
                        </a:rPr>
                        <a:t>стандарт</a:t>
                      </a:r>
                      <a:endParaRPr lang="de-DE" sz="90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n-lt"/>
                          <a:ea typeface="Times New Roman"/>
                          <a:cs typeface="Calibri"/>
                        </a:rPr>
                        <a:t>Расчёт энергоэффективности и энергосбережения - нисходящий и восходящий анализ; немецкая редакция EN 16212:2012</a:t>
                      </a:r>
                      <a:endParaRPr lang="de-DE" sz="90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634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b="1">
                          <a:latin typeface="+mn-lt"/>
                          <a:ea typeface="Times New Roman"/>
                          <a:cs typeface="Calibri"/>
                        </a:rPr>
                        <a:t>DIN EN 16214-1</a:t>
                      </a:r>
                      <a:endParaRPr lang="de-DE" sz="90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dirty="0">
                          <a:latin typeface="+mn-lt"/>
                          <a:ea typeface="Times New Roman"/>
                          <a:cs typeface="Calibri"/>
                        </a:rPr>
                        <a:t>  2012-11 </a:t>
                      </a: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dirty="0">
                          <a:latin typeface="+mn-lt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ru-RU" sz="900" dirty="0">
                          <a:latin typeface="+mn-lt"/>
                          <a:ea typeface="Times New Roman"/>
                          <a:cs typeface="Calibri"/>
                        </a:rPr>
                        <a:t>стандарт</a:t>
                      </a:r>
                      <a:endParaRPr lang="de-DE" sz="9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n-lt"/>
                          <a:ea typeface="Times New Roman"/>
                          <a:cs typeface="Calibri"/>
                        </a:rPr>
                        <a:t>Критерии устойчивости при производстве биотоплива и биологических горючих жидкостей для применения в энергетике - принципы, критерии, показатели и контролёры. Часть 1: Терминология; немецкая редакция EN 16214-1:2012</a:t>
                      </a:r>
                      <a:endParaRPr lang="de-DE" sz="90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792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b="1">
                          <a:latin typeface="+mn-lt"/>
                          <a:ea typeface="Times New Roman"/>
                          <a:cs typeface="Calibri"/>
                        </a:rPr>
                        <a:t>DIN EN 16214-2</a:t>
                      </a:r>
                      <a:endParaRPr lang="de-DE" sz="90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>
                          <a:latin typeface="+mn-lt"/>
                          <a:ea typeface="Times New Roman"/>
                          <a:cs typeface="Calibri"/>
                        </a:rPr>
                        <a:t>  2010-12 </a:t>
                      </a: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dirty="0">
                          <a:latin typeface="+mn-lt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ru-RU" sz="900" dirty="0">
                          <a:latin typeface="+mn-lt"/>
                          <a:ea typeface="Times New Roman"/>
                          <a:cs typeface="Calibri"/>
                        </a:rPr>
                        <a:t>проект стандарта</a:t>
                      </a:r>
                      <a:endParaRPr lang="de-DE" sz="9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n-lt"/>
                          <a:ea typeface="Times New Roman"/>
                          <a:cs typeface="Calibri"/>
                        </a:rPr>
                        <a:t>Устойчивое производство биомассы для применения в энергетике - принципы, критерии, показатели и контролёры биотоплива и биологических горючих жидкостей - Часть 2: Оценка соответствия, включительно цепочка контроля и массовый баланс; немецкая редакция </a:t>
                      </a:r>
                      <a:r>
                        <a:rPr lang="de-DE" sz="900" dirty="0" err="1">
                          <a:latin typeface="+mn-lt"/>
                          <a:ea typeface="Times New Roman"/>
                          <a:cs typeface="Calibri"/>
                        </a:rPr>
                        <a:t>prEN</a:t>
                      </a:r>
                      <a:r>
                        <a:rPr lang="ru-RU" sz="900" dirty="0">
                          <a:latin typeface="+mn-lt"/>
                          <a:ea typeface="Times New Roman"/>
                          <a:cs typeface="Calibri"/>
                        </a:rPr>
                        <a:t> 16214-2:2010</a:t>
                      </a:r>
                      <a:endParaRPr lang="de-DE" sz="9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792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b="1">
                          <a:latin typeface="+mn-lt"/>
                          <a:ea typeface="Times New Roman"/>
                          <a:cs typeface="Calibri"/>
                        </a:rPr>
                        <a:t>DIN EN 16214-3</a:t>
                      </a:r>
                      <a:endParaRPr lang="de-DE" sz="90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>
                          <a:latin typeface="+mn-lt"/>
                          <a:ea typeface="Times New Roman"/>
                          <a:cs typeface="Calibri"/>
                        </a:rPr>
                        <a:t>  2012-12 </a:t>
                      </a: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>
                          <a:latin typeface="+mn-lt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ru-RU" sz="900">
                          <a:latin typeface="+mn-lt"/>
                          <a:ea typeface="Times New Roman"/>
                          <a:cs typeface="Calibri"/>
                        </a:rPr>
                        <a:t>с</a:t>
                      </a:r>
                      <a:r>
                        <a:rPr lang="de-DE" sz="900">
                          <a:latin typeface="+mn-lt"/>
                          <a:ea typeface="Times New Roman"/>
                          <a:cs typeface="Calibri"/>
                        </a:rPr>
                        <a:t>тандарт</a:t>
                      </a: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n-lt"/>
                          <a:ea typeface="Times New Roman"/>
                          <a:cs typeface="Calibri"/>
                        </a:rPr>
                        <a:t>Критерии устойчивости при производстве биотоплива и биологических горючих жидкостей для применения в энергетике - принципы, критерии, показатели и контролёры. Часть 3: Биологическое разнообразие и экологические аспекты с учётом целей охраны природы; немецкая редакция EN 16214-3:2012</a:t>
                      </a:r>
                      <a:endParaRPr lang="de-DE" sz="9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7925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b="1">
                          <a:latin typeface="+mn-lt"/>
                          <a:ea typeface="Times New Roman"/>
                          <a:cs typeface="Calibri"/>
                        </a:rPr>
                        <a:t>DIN EN 16214-4</a:t>
                      </a:r>
                      <a:endParaRPr lang="de-DE" sz="90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n-lt"/>
                          <a:ea typeface="Times New Roman"/>
                          <a:cs typeface="Calibri"/>
                        </a:rPr>
                        <a:t>  </a:t>
                      </a:r>
                      <a:r>
                        <a:rPr lang="de-DE" sz="900" dirty="0">
                          <a:latin typeface="+mn-lt"/>
                          <a:ea typeface="Times New Roman"/>
                          <a:cs typeface="Calibri"/>
                        </a:rPr>
                        <a:t>2011-05 </a:t>
                      </a: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>
                          <a:latin typeface="+mn-lt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ru-RU" sz="900">
                          <a:latin typeface="+mn-lt"/>
                          <a:ea typeface="Times New Roman"/>
                          <a:cs typeface="Calibri"/>
                        </a:rPr>
                        <a:t>проект стандарта</a:t>
                      </a:r>
                      <a:endParaRPr lang="de-DE" sz="90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n-lt"/>
                          <a:ea typeface="Times New Roman"/>
                          <a:cs typeface="Calibri"/>
                        </a:rPr>
                        <a:t>Критерии устойчивости при производстве биотоплива и биологических горючих жидкостей для применения в энергетике - принципы, критерии, показатели и контролёры. Часть 4: Методы расчета баланса выбросов парниковых газов с применением экологического баланса; немецкая редакция prEN 16214-4:2011</a:t>
                      </a:r>
                      <a:endParaRPr lang="de-DE" sz="9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27286-781B-4162-8522-D72D07450837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251520" y="1419622"/>
          <a:ext cx="6984775" cy="2370253"/>
        </p:xfrm>
        <a:graphic>
          <a:graphicData uri="http://schemas.openxmlformats.org/drawingml/2006/table">
            <a:tbl>
              <a:tblPr/>
              <a:tblGrid>
                <a:gridCol w="1440150"/>
                <a:gridCol w="924831"/>
                <a:gridCol w="826259"/>
                <a:gridCol w="3793535"/>
              </a:tblGrid>
              <a:tr h="2966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Calibri"/>
                        </a:rPr>
                        <a:t>номер</a:t>
                      </a:r>
                      <a:endParaRPr lang="de-DE" sz="9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49153" marR="49153" marT="18433" marB="1843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Calibri"/>
                        </a:rPr>
                        <a:t>дата</a:t>
                      </a:r>
                      <a:endParaRPr lang="de-DE" sz="9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49153" marR="49153" marT="18433" marB="1843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Calibri"/>
                        </a:rPr>
                        <a:t>статус</a:t>
                      </a:r>
                      <a:endParaRPr lang="de-DE" sz="9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49153" marR="49153" marT="18433" marB="1843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b="1" dirty="0">
                          <a:solidFill>
                            <a:schemeClr val="bg1"/>
                          </a:solidFill>
                          <a:latin typeface="+mn-lt"/>
                          <a:ea typeface="Times New Roman"/>
                          <a:cs typeface="Calibri"/>
                        </a:rPr>
                        <a:t>наименование</a:t>
                      </a:r>
                      <a:endParaRPr lang="de-DE" sz="90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49153" marR="49153" marT="18433" marB="1843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19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b="1" dirty="0">
                          <a:latin typeface="+mn-lt"/>
                          <a:ea typeface="Times New Roman"/>
                          <a:cs typeface="Calibri"/>
                        </a:rPr>
                        <a:t>DIN EN 16231</a:t>
                      </a:r>
                      <a:endParaRPr lang="de-DE" sz="9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n-lt"/>
                          <a:ea typeface="Times New Roman"/>
                          <a:cs typeface="Calibri"/>
                        </a:rPr>
                        <a:t>  </a:t>
                      </a:r>
                      <a:r>
                        <a:rPr lang="de-DE" sz="900" dirty="0">
                          <a:latin typeface="+mn-lt"/>
                          <a:ea typeface="Times New Roman"/>
                          <a:cs typeface="Calibri"/>
                        </a:rPr>
                        <a:t>2012-11 </a:t>
                      </a: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>
                          <a:latin typeface="+mn-lt"/>
                          <a:ea typeface="Times New Roman"/>
                          <a:cs typeface="Calibri"/>
                        </a:rPr>
                        <a:t> стандарт</a:t>
                      </a: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n-lt"/>
                          <a:ea typeface="Times New Roman"/>
                          <a:cs typeface="Calibri"/>
                        </a:rPr>
                        <a:t>Энергоэффективность - методика бенчмаркинга; немецкая редакция EN 16231:2012</a:t>
                      </a:r>
                      <a:endParaRPr lang="de-DE" sz="9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19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b="1">
                          <a:latin typeface="+mn-lt"/>
                          <a:ea typeface="Times New Roman"/>
                          <a:cs typeface="Calibri"/>
                        </a:rPr>
                        <a:t>DIN EN 16247-1</a:t>
                      </a:r>
                      <a:endParaRPr lang="de-DE" sz="90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n-lt"/>
                          <a:ea typeface="Times New Roman"/>
                          <a:cs typeface="Calibri"/>
                        </a:rPr>
                        <a:t>  </a:t>
                      </a:r>
                      <a:r>
                        <a:rPr lang="de-DE" sz="900" dirty="0">
                          <a:latin typeface="+mn-lt"/>
                          <a:ea typeface="Times New Roman"/>
                          <a:cs typeface="Calibri"/>
                        </a:rPr>
                        <a:t>2012-10 </a:t>
                      </a: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dirty="0">
                          <a:latin typeface="+mn-lt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ru-RU" sz="900" dirty="0">
                          <a:latin typeface="+mn-lt"/>
                          <a:ea typeface="Times New Roman"/>
                          <a:cs typeface="Calibri"/>
                        </a:rPr>
                        <a:t>стандарт</a:t>
                      </a:r>
                      <a:endParaRPr lang="de-DE" sz="9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n-lt"/>
                          <a:ea typeface="Times New Roman"/>
                          <a:cs typeface="Calibri"/>
                        </a:rPr>
                        <a:t>Энергоаудиты - Часть 1: Общие требования; немецкая редакция EN 16247-1:2012</a:t>
                      </a:r>
                      <a:endParaRPr lang="de-DE" sz="9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19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b="1" dirty="0">
                          <a:latin typeface="+mn-lt"/>
                          <a:ea typeface="Times New Roman"/>
                          <a:cs typeface="Calibri"/>
                        </a:rPr>
                        <a:t>DIN EN 16247-2</a:t>
                      </a:r>
                      <a:endParaRPr lang="de-DE" sz="9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n-lt"/>
                          <a:ea typeface="Times New Roman"/>
                          <a:cs typeface="Calibri"/>
                        </a:rPr>
                        <a:t>  </a:t>
                      </a:r>
                      <a:r>
                        <a:rPr lang="de-DE" sz="900">
                          <a:latin typeface="+mn-lt"/>
                          <a:ea typeface="Times New Roman"/>
                          <a:cs typeface="Calibri"/>
                        </a:rPr>
                        <a:t>2012-10 </a:t>
                      </a: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dirty="0">
                          <a:latin typeface="+mn-lt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ru-RU" sz="900" dirty="0">
                          <a:latin typeface="+mn-lt"/>
                          <a:ea typeface="Times New Roman"/>
                          <a:cs typeface="Calibri"/>
                        </a:rPr>
                        <a:t>проект стандарта</a:t>
                      </a:r>
                      <a:endParaRPr lang="de-DE" sz="9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n-lt"/>
                          <a:ea typeface="Times New Roman"/>
                          <a:cs typeface="Calibri"/>
                        </a:rPr>
                        <a:t>Энергоаудит - часть 2: здания; немецкая редакция prEN 16247-2:2012</a:t>
                      </a:r>
                      <a:endParaRPr lang="de-DE" sz="9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19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b="1">
                          <a:latin typeface="+mn-lt"/>
                          <a:ea typeface="Times New Roman"/>
                          <a:cs typeface="Calibri"/>
                        </a:rPr>
                        <a:t>DIN EN 16247-3</a:t>
                      </a:r>
                      <a:endParaRPr lang="de-DE" sz="90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n-lt"/>
                          <a:ea typeface="Times New Roman"/>
                          <a:cs typeface="Calibri"/>
                        </a:rPr>
                        <a:t>  </a:t>
                      </a:r>
                      <a:r>
                        <a:rPr lang="de-DE" sz="900">
                          <a:latin typeface="+mn-lt"/>
                          <a:ea typeface="Times New Roman"/>
                          <a:cs typeface="Calibri"/>
                        </a:rPr>
                        <a:t>2012-10 </a:t>
                      </a: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dirty="0">
                          <a:latin typeface="+mn-lt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ru-RU" sz="900" dirty="0">
                          <a:latin typeface="+mn-lt"/>
                          <a:ea typeface="Times New Roman"/>
                          <a:cs typeface="Calibri"/>
                        </a:rPr>
                        <a:t>проект </a:t>
                      </a:r>
                      <a:r>
                        <a:rPr lang="de-DE" sz="900" dirty="0" smtClean="0">
                          <a:latin typeface="+mn-lt"/>
                          <a:ea typeface="Times New Roman"/>
                          <a:cs typeface="Calibri"/>
                        </a:rPr>
                        <a:t>  </a:t>
                      </a:r>
                      <a:r>
                        <a:rPr lang="ru-RU" sz="900" dirty="0" smtClean="0">
                          <a:latin typeface="+mn-lt"/>
                          <a:ea typeface="Times New Roman"/>
                          <a:cs typeface="Calibri"/>
                        </a:rPr>
                        <a:t>стандарта</a:t>
                      </a:r>
                      <a:endParaRPr lang="de-DE" sz="9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n-lt"/>
                          <a:ea typeface="Times New Roman"/>
                          <a:cs typeface="Calibri"/>
                        </a:rPr>
                        <a:t>Энергоаудиты - часть 3: процессы; немецкая редакция prEN 16247-3:2012</a:t>
                      </a:r>
                      <a:endParaRPr lang="de-DE" sz="9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3193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b="1">
                          <a:latin typeface="+mn-lt"/>
                          <a:ea typeface="Times New Roman"/>
                          <a:cs typeface="Calibri"/>
                        </a:rPr>
                        <a:t>DIN EN 16247-4</a:t>
                      </a:r>
                      <a:endParaRPr lang="de-DE" sz="90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n-lt"/>
                          <a:ea typeface="Times New Roman"/>
                          <a:cs typeface="Calibri"/>
                        </a:rPr>
                        <a:t>  </a:t>
                      </a:r>
                      <a:r>
                        <a:rPr lang="de-DE" sz="900">
                          <a:latin typeface="+mn-lt"/>
                          <a:ea typeface="Times New Roman"/>
                          <a:cs typeface="Calibri"/>
                        </a:rPr>
                        <a:t>2012-10 </a:t>
                      </a: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n-lt"/>
                          <a:ea typeface="Times New Roman"/>
                          <a:cs typeface="Calibri"/>
                        </a:rPr>
                        <a:t> проект стандарта</a:t>
                      </a:r>
                      <a:endParaRPr lang="de-DE" sz="90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n-lt"/>
                          <a:ea typeface="Times New Roman"/>
                          <a:cs typeface="Calibri"/>
                        </a:rPr>
                        <a:t>Энергоаудит - часть 4: транспорт; немецкая редакция prEN 16247-4:2012</a:t>
                      </a:r>
                      <a:endParaRPr lang="de-DE" sz="9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4770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de-DE" sz="900" b="1">
                          <a:latin typeface="+mn-lt"/>
                          <a:ea typeface="Times New Roman"/>
                          <a:cs typeface="Calibri"/>
                        </a:rPr>
                        <a:t>DIN EN 16325</a:t>
                      </a:r>
                      <a:endParaRPr lang="de-DE" sz="90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n-lt"/>
                          <a:ea typeface="Times New Roman"/>
                          <a:cs typeface="Calibri"/>
                        </a:rPr>
                        <a:t>  </a:t>
                      </a:r>
                      <a:r>
                        <a:rPr lang="de-DE" sz="900">
                          <a:latin typeface="+mn-lt"/>
                          <a:ea typeface="Times New Roman"/>
                          <a:cs typeface="Calibri"/>
                        </a:rPr>
                        <a:t>2011-10 </a:t>
                      </a: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>
                          <a:latin typeface="+mn-lt"/>
                          <a:ea typeface="Times New Roman"/>
                          <a:cs typeface="Calibri"/>
                        </a:rPr>
                        <a:t> проект стандарта</a:t>
                      </a:r>
                      <a:endParaRPr lang="de-DE" sz="90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ru-RU" sz="900" dirty="0">
                          <a:latin typeface="+mn-lt"/>
                          <a:ea typeface="Times New Roman"/>
                          <a:cs typeface="Calibri"/>
                        </a:rPr>
                        <a:t>Сертификаты происхождение энергии - сертификаты происхождения электроэнергии; немецкая редакция prEN 16325:2011</a:t>
                      </a:r>
                      <a:endParaRPr lang="de-DE" sz="9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5120" marR="5120" marT="384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7772400" cy="70788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Обзор стандартов серии</a:t>
            </a:r>
            <a:r>
              <a:rPr lang="de-DE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16000</a:t>
            </a:r>
            <a:br>
              <a:rPr lang="de-DE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</a:b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27286-781B-4162-8522-D72D07450837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7772400" cy="707886"/>
          </a:xfrm>
        </p:spPr>
        <p:txBody>
          <a:bodyPr/>
          <a:lstStyle/>
          <a:p>
            <a:pPr algn="l"/>
            <a:r>
              <a:rPr lang="de-DE" b="1" dirty="0" smtClean="0">
                <a:solidFill>
                  <a:srgbClr val="0070C0"/>
                </a:solidFill>
                <a:latin typeface="+mn-lt"/>
                <a:ea typeface="+mj-ea"/>
                <a:cs typeface="+mj-cs"/>
              </a:rPr>
              <a:t>DIN EN</a:t>
            </a:r>
            <a:r>
              <a:rPr lang="ru-RU" b="1" dirty="0" smtClean="0">
                <a:solidFill>
                  <a:srgbClr val="0070C0"/>
                </a:solidFill>
                <a:latin typeface="+mn-lt"/>
                <a:ea typeface="+mj-ea"/>
                <a:cs typeface="+mj-cs"/>
              </a:rPr>
              <a:t> 16247:2012  Энергоаудиты</a:t>
            </a:r>
            <a:r>
              <a:rPr lang="de-DE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de-DE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771550"/>
            <a:ext cx="6912768" cy="329436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Необходимость проведения энергоаудитов зафиксирована в директиве </a:t>
            </a: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2012/27/EU (статья 8)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следующим образом: "Государства-члены способствовуют доступности для всех конечных поребителей высококачественных энергоаудитов, которые являются экономически эффективными и </a:t>
            </a:r>
            <a:endParaRPr lang="de-DE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de-DE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осуществляются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независимым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образом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квалифицированными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/ </a:t>
            </a:r>
            <a:r>
              <a:rPr lang="de-DE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или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аккредитованными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экспертами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de-DE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соответствии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de-DE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квалификационными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критериями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или</a:t>
            </a:r>
            <a:endParaRPr lang="de-DE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de-DE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осуществляются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de-DE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контролируются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независимыми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органами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de-DE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соответствии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de-DE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национальным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законодательством</a:t>
            </a:r>
            <a:r>
              <a:rPr lang="de-DE" dirty="0" smtClean="0">
                <a:ea typeface="+mn-ea"/>
                <a:cs typeface="+mn-cs"/>
              </a:rPr>
              <a:t>.</a:t>
            </a:r>
            <a:endParaRPr lang="de-DE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>
              <a:buNone/>
            </a:pPr>
            <a:endParaRPr lang="de-DE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pic>
        <p:nvPicPr>
          <p:cNvPr id="38914" name="Picture 2" descr="C:\Users\ÖMC\AppData\Local\Microsoft\Windows\Temporary Internet Files\Content.IE5\JFPXORYS\MC90020027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867894"/>
            <a:ext cx="1052015" cy="688100"/>
          </a:xfrm>
          <a:prstGeom prst="rect">
            <a:avLst/>
          </a:prstGeom>
          <a:noFill/>
        </p:spPr>
      </p:pic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27286-781B-4162-8522-D72D07450837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699542"/>
            <a:ext cx="7056784" cy="3394472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	</a:t>
            </a:r>
            <a:r>
              <a:rPr lang="ru-RU" dirty="0" smtClean="0"/>
              <a:t>В приложении </a:t>
            </a:r>
            <a:r>
              <a:rPr lang="de-DE" dirty="0" smtClean="0"/>
              <a:t>VI </a:t>
            </a:r>
            <a:r>
              <a:rPr lang="ru-RU" dirty="0" smtClean="0"/>
              <a:t>директивы 2012/27/</a:t>
            </a:r>
            <a:r>
              <a:rPr lang="de-DE" dirty="0" smtClean="0"/>
              <a:t>EU </a:t>
            </a:r>
            <a:r>
              <a:rPr lang="ru-RU" dirty="0" smtClean="0"/>
              <a:t>устанавливаются минимальные критерии энергоаудитов для обеспечения высокого качества энергоаудитов и систем энергоменеджмента. Энергоаудиты в соответствии со статьёй 8 опираются на следующие принципы:</a:t>
            </a:r>
            <a:endParaRPr lang="de-DE" dirty="0" smtClean="0"/>
          </a:p>
          <a:p>
            <a:pPr>
              <a:buNone/>
            </a:pPr>
            <a:endParaRPr lang="de-DE" dirty="0" smtClean="0">
              <a:solidFill>
                <a:schemeClr val="tx1"/>
              </a:solidFill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ea typeface="+mn-ea"/>
                <a:cs typeface="+mn-cs"/>
              </a:rPr>
              <a:t>a) Они базируются на фактических, замеренных, поддающихся проверке эксплуатационных данных энергопотребления и характеристиках нагрузок (для электроэнергии).</a:t>
            </a:r>
            <a:endParaRPr lang="de-DE" dirty="0" smtClean="0">
              <a:solidFill>
                <a:schemeClr val="tx1"/>
              </a:solidFill>
              <a:ea typeface="+mn-ea"/>
              <a:cs typeface="+mn-cs"/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ea typeface="+mn-ea"/>
                <a:cs typeface="+mn-cs"/>
              </a:rPr>
              <a:t>b) Они включают в себя подробную проверку характеристик энергопотребления зданий или групп зданий и производственных процессов или оборудования в промышленности, в том числе транспортировки.</a:t>
            </a:r>
            <a:endParaRPr lang="de-DE" dirty="0" smtClean="0">
              <a:solidFill>
                <a:schemeClr val="tx1"/>
              </a:solidFill>
              <a:ea typeface="+mn-ea"/>
              <a:cs typeface="+mn-cs"/>
            </a:endParaRPr>
          </a:p>
          <a:p>
            <a:pPr>
              <a:buNone/>
            </a:pPr>
            <a:endParaRPr lang="de-DE" dirty="0"/>
          </a:p>
        </p:txBody>
      </p:sp>
      <p:pic>
        <p:nvPicPr>
          <p:cNvPr id="39938" name="Picture 2" descr="C:\Users\ÖMC\AppData\Local\Microsoft\Windows\Temporary Internet Files\Content.IE5\Q7BSKYY0\MC9003111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011910"/>
            <a:ext cx="846505" cy="745064"/>
          </a:xfrm>
          <a:prstGeom prst="rect">
            <a:avLst/>
          </a:prstGeom>
          <a:noFill/>
        </p:spPr>
      </p:pic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179512" y="195486"/>
            <a:ext cx="7772400" cy="707886"/>
          </a:xfrm>
        </p:spPr>
        <p:txBody>
          <a:bodyPr/>
          <a:lstStyle/>
          <a:p>
            <a:pPr algn="l"/>
            <a:r>
              <a:rPr lang="de-DE" b="1" dirty="0" smtClean="0">
                <a:solidFill>
                  <a:srgbClr val="0070C0"/>
                </a:solidFill>
                <a:latin typeface="+mn-lt"/>
                <a:ea typeface="+mj-ea"/>
                <a:cs typeface="+mj-cs"/>
              </a:rPr>
              <a:t>DIN EN</a:t>
            </a:r>
            <a:r>
              <a:rPr lang="ru-RU" b="1" dirty="0" smtClean="0">
                <a:solidFill>
                  <a:srgbClr val="0070C0"/>
                </a:solidFill>
                <a:latin typeface="+mn-lt"/>
                <a:ea typeface="+mj-ea"/>
                <a:cs typeface="+mj-cs"/>
              </a:rPr>
              <a:t> 16247:2012  Энергоаудиты</a:t>
            </a:r>
            <a:r>
              <a:rPr lang="de-DE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de-DE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27286-781B-4162-8522-D72D07450837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sp>
        <p:nvSpPr>
          <p:cNvPr id="7" name="Rechteck 6"/>
          <p:cNvSpPr/>
          <p:nvPr/>
        </p:nvSpPr>
        <p:spPr bwMode="auto">
          <a:xfrm>
            <a:off x="179512" y="627534"/>
            <a:ext cx="7272808" cy="4248472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771550"/>
            <a:ext cx="6912768" cy="3394472"/>
          </a:xfrm>
        </p:spPr>
        <p:txBody>
          <a:bodyPr/>
          <a:lstStyle/>
          <a:p>
            <a:pPr>
              <a:buNone/>
            </a:pPr>
            <a:r>
              <a:rPr lang="de-DE" sz="1600" dirty="0" smtClean="0"/>
              <a:t>c</a:t>
            </a:r>
            <a:r>
              <a:rPr lang="ru-RU" sz="1600" dirty="0" smtClean="0"/>
              <a:t>) Они основаны на возможности анализа стоимости жизненного цикла, а не простого срока окупаемости, для учёта долгосрочных сбережений, остаточной стоимости долгосрочных инвестиций и ставок дисконтирования.</a:t>
            </a:r>
            <a:endParaRPr lang="de-DE" sz="1600" dirty="0" smtClean="0"/>
          </a:p>
          <a:p>
            <a:pPr>
              <a:buNone/>
            </a:pPr>
            <a:r>
              <a:rPr lang="ru-RU" sz="1600" dirty="0" smtClean="0"/>
              <a:t>d) Они являются соразмерными и таким образом репрезентативными, так что это приводит к достоверной картине общей энергоэффективности, а также позволяет выявить наиболее важные возможности для улучшения.</a:t>
            </a:r>
            <a:endParaRPr lang="de-DE" sz="1600" dirty="0" smtClean="0"/>
          </a:p>
          <a:p>
            <a:pPr>
              <a:buNone/>
            </a:pPr>
            <a:endParaRPr lang="de-DE" sz="1600" dirty="0" smtClean="0"/>
          </a:p>
          <a:p>
            <a:r>
              <a:rPr lang="ru-RU" sz="1600" dirty="0" smtClean="0"/>
              <a:t>Энергоаудиты должны предоставлять возможность проведения подробных валидированных расчётов по предлагаемым мерам и тем самым давать чёткую информацию о потенциальной экономии. Данные, используемые для энергоаудита, должны сохраняться для исторических анализов и прослеживания выполненной работы.</a:t>
            </a:r>
            <a:endParaRPr lang="de-DE" sz="1600" dirty="0" smtClean="0"/>
          </a:p>
          <a:p>
            <a:endParaRPr lang="de-DE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27286-781B-4162-8522-D72D07450837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179512" y="195486"/>
            <a:ext cx="7772400" cy="44979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DIN EN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16247:2012  Энергоаудиты</a:t>
            </a: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hteck 6"/>
          <p:cNvSpPr/>
          <p:nvPr/>
        </p:nvSpPr>
        <p:spPr bwMode="auto">
          <a:xfrm>
            <a:off x="179512" y="771550"/>
            <a:ext cx="7200800" cy="381642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>
          <a:xfrm>
            <a:off x="179512" y="123478"/>
            <a:ext cx="8229600" cy="707886"/>
          </a:xfrm>
        </p:spPr>
        <p:txBody>
          <a:bodyPr/>
          <a:lstStyle/>
          <a:p>
            <a:pPr marL="342900" indent="-342900" algn="l" eaLnBrk="1" hangingPunct="1"/>
            <a:r>
              <a:rPr lang="ru-RU" b="1" dirty="0" smtClean="0">
                <a:solidFill>
                  <a:srgbClr val="0070C0"/>
                </a:solidFill>
                <a:latin typeface="+mn-lt"/>
                <a:ea typeface="ヒラギノ角ゴ Pro W3"/>
              </a:rPr>
              <a:t>Энергоаудит</a:t>
            </a:r>
            <a:r>
              <a:rPr lang="de-DE" b="1" dirty="0" smtClean="0">
                <a:solidFill>
                  <a:srgbClr val="0070C0"/>
                </a:solidFill>
                <a:latin typeface="+mn-lt"/>
                <a:ea typeface="ヒラギノ角ゴ Pro W3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+mn-lt"/>
                <a:ea typeface="ヒラギノ角ゴ Pro W3"/>
              </a:rPr>
              <a:t>часть </a:t>
            </a:r>
            <a:r>
              <a:rPr lang="de-DE" b="1" dirty="0" smtClean="0">
                <a:solidFill>
                  <a:srgbClr val="0070C0"/>
                </a:solidFill>
                <a:latin typeface="+mn-lt"/>
                <a:ea typeface="ヒラギノ角ゴ Pro W3"/>
              </a:rPr>
              <a:t>1</a:t>
            </a:r>
            <a:r>
              <a:rPr lang="de-DE" dirty="0" smtClean="0">
                <a:latin typeface="+mn-lt"/>
                <a:ea typeface="ヒラギノ角ゴ Pro W3"/>
              </a:rPr>
              <a:t/>
            </a:r>
            <a:br>
              <a:rPr lang="de-DE" dirty="0" smtClean="0">
                <a:latin typeface="+mn-lt"/>
                <a:ea typeface="ヒラギノ角ゴ Pro W3"/>
              </a:rPr>
            </a:br>
            <a:endParaRPr lang="de-DE" dirty="0" smtClean="0">
              <a:latin typeface="+mn-lt"/>
              <a:ea typeface="ヒラギノ角ゴ Pro W3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2771800" y="1779662"/>
            <a:ext cx="2359025" cy="13462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b="1" dirty="0"/>
              <a:t>DIN EN 16247 - 1:2012</a:t>
            </a:r>
          </a:p>
          <a:p>
            <a:pPr algn="ctr">
              <a:defRPr/>
            </a:pPr>
            <a:r>
              <a:rPr lang="ru-RU" sz="1400" b="1" dirty="0"/>
              <a:t>Общие требования</a:t>
            </a:r>
            <a:endParaRPr lang="de-DE" sz="1400" dirty="0"/>
          </a:p>
        </p:txBody>
      </p:sp>
      <p:sp>
        <p:nvSpPr>
          <p:cNvPr id="7" name="Ellipse 6"/>
          <p:cNvSpPr/>
          <p:nvPr/>
        </p:nvSpPr>
        <p:spPr>
          <a:xfrm>
            <a:off x="4716016" y="1059582"/>
            <a:ext cx="2351087" cy="871537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solidFill>
                  <a:schemeClr val="tx1"/>
                </a:solidFill>
              </a:rPr>
              <a:t>2. </a:t>
            </a:r>
            <a:r>
              <a:rPr lang="ru-RU" sz="1400" dirty="0">
                <a:solidFill>
                  <a:schemeClr val="tx1"/>
                </a:solidFill>
              </a:rPr>
              <a:t>Нормативные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ссылки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1979712" y="915566"/>
            <a:ext cx="2293937" cy="869950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solidFill>
                  <a:schemeClr val="tx1"/>
                </a:solidFill>
              </a:rPr>
              <a:t>1. </a:t>
            </a:r>
            <a:r>
              <a:rPr lang="ru-RU" sz="1400" dirty="0">
                <a:solidFill>
                  <a:schemeClr val="tx1"/>
                </a:solidFill>
              </a:rPr>
              <a:t>Область применения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220072" y="2283718"/>
            <a:ext cx="2216150" cy="869950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solidFill>
                  <a:schemeClr val="tx1"/>
                </a:solidFill>
              </a:rPr>
              <a:t>3. </a:t>
            </a:r>
            <a:r>
              <a:rPr lang="ru-RU" sz="1400" dirty="0">
                <a:solidFill>
                  <a:schemeClr val="tx1"/>
                </a:solidFill>
              </a:rPr>
              <a:t>Терминология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3446465" y="3483999"/>
            <a:ext cx="2155825" cy="869950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solidFill>
                  <a:schemeClr val="tx1"/>
                </a:solidFill>
              </a:rPr>
              <a:t>4. </a:t>
            </a:r>
            <a:r>
              <a:rPr lang="ru-RU" sz="1400" dirty="0">
                <a:solidFill>
                  <a:schemeClr val="tx1"/>
                </a:solidFill>
              </a:rPr>
              <a:t>Требования по качеству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457202" y="2081523"/>
            <a:ext cx="2170113" cy="1030287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solidFill>
                  <a:schemeClr val="tx1"/>
                </a:solidFill>
              </a:rPr>
              <a:t>5. </a:t>
            </a:r>
            <a:r>
              <a:rPr lang="ru-RU" sz="1400" dirty="0">
                <a:solidFill>
                  <a:schemeClr val="tx1"/>
                </a:solidFill>
              </a:rPr>
              <a:t>Элементы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процесса энергоаудита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21515" name="Textfeld 11"/>
          <p:cNvSpPr txBox="1">
            <a:spLocks noChangeArrowheads="1"/>
          </p:cNvSpPr>
          <p:nvPr/>
        </p:nvSpPr>
        <p:spPr bwMode="auto">
          <a:xfrm>
            <a:off x="323528" y="3291830"/>
            <a:ext cx="2947988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dirty="0">
                <a:latin typeface="+mn-lt"/>
              </a:rPr>
              <a:t>5.1 </a:t>
            </a:r>
            <a:r>
              <a:rPr lang="ru-RU" sz="1400" dirty="0">
                <a:latin typeface="+mn-lt"/>
              </a:rPr>
              <a:t>Предварительный</a:t>
            </a:r>
            <a:r>
              <a:rPr lang="de-DE" sz="1400" dirty="0">
                <a:latin typeface="+mn-lt"/>
              </a:rPr>
              <a:t> </a:t>
            </a:r>
            <a:r>
              <a:rPr lang="ru-RU" sz="1400" dirty="0">
                <a:latin typeface="+mn-lt"/>
              </a:rPr>
              <a:t>контакт</a:t>
            </a:r>
            <a:endParaRPr lang="de-DE" sz="1400" dirty="0">
              <a:latin typeface="+mn-lt"/>
            </a:endParaRPr>
          </a:p>
          <a:p>
            <a:pPr algn="l"/>
            <a:r>
              <a:rPr lang="de-DE" sz="1400" dirty="0">
                <a:latin typeface="+mn-lt"/>
              </a:rPr>
              <a:t>5.2 </a:t>
            </a:r>
            <a:r>
              <a:rPr lang="ru-RU" sz="1400" dirty="0">
                <a:latin typeface="+mn-lt"/>
              </a:rPr>
              <a:t>Стартовое совещание</a:t>
            </a:r>
            <a:endParaRPr lang="de-DE" sz="1400" dirty="0">
              <a:latin typeface="+mn-lt"/>
            </a:endParaRPr>
          </a:p>
          <a:p>
            <a:pPr algn="l"/>
            <a:r>
              <a:rPr lang="de-DE" sz="1400" dirty="0">
                <a:latin typeface="+mn-lt"/>
              </a:rPr>
              <a:t>5.3 </a:t>
            </a:r>
            <a:r>
              <a:rPr lang="ru-RU" sz="1400" dirty="0">
                <a:latin typeface="+mn-lt"/>
              </a:rPr>
              <a:t>Сбор данных</a:t>
            </a:r>
            <a:endParaRPr lang="de-DE" sz="1400" dirty="0">
              <a:latin typeface="+mn-lt"/>
            </a:endParaRPr>
          </a:p>
          <a:p>
            <a:pPr algn="l"/>
            <a:r>
              <a:rPr lang="de-DE" sz="1400" dirty="0">
                <a:latin typeface="+mn-lt"/>
              </a:rPr>
              <a:t>5.4 </a:t>
            </a:r>
            <a:r>
              <a:rPr lang="ru-RU" sz="1400" dirty="0">
                <a:latin typeface="+mn-lt"/>
              </a:rPr>
              <a:t>Обследование по месту</a:t>
            </a:r>
            <a:endParaRPr lang="de-DE" sz="1400" dirty="0">
              <a:latin typeface="+mn-lt"/>
            </a:endParaRPr>
          </a:p>
          <a:p>
            <a:pPr algn="l"/>
            <a:r>
              <a:rPr lang="de-DE" sz="1400" dirty="0">
                <a:latin typeface="+mn-lt"/>
              </a:rPr>
              <a:t>5.5 </a:t>
            </a:r>
            <a:r>
              <a:rPr lang="ru-RU" sz="1400" dirty="0">
                <a:latin typeface="+mn-lt"/>
              </a:rPr>
              <a:t>Анализ</a:t>
            </a:r>
            <a:endParaRPr lang="de-DE" sz="1400" dirty="0">
              <a:latin typeface="+mn-lt"/>
            </a:endParaRPr>
          </a:p>
          <a:p>
            <a:pPr algn="l"/>
            <a:r>
              <a:rPr lang="de-DE" sz="1400" dirty="0">
                <a:latin typeface="+mn-lt"/>
              </a:rPr>
              <a:t>5.6 </a:t>
            </a:r>
            <a:r>
              <a:rPr lang="ru-RU" sz="1400" dirty="0">
                <a:latin typeface="+mn-lt"/>
              </a:rPr>
              <a:t>Отчёт</a:t>
            </a:r>
            <a:endParaRPr lang="de-DE" sz="1400" dirty="0">
              <a:latin typeface="+mn-lt"/>
            </a:endParaRPr>
          </a:p>
          <a:p>
            <a:pPr algn="l"/>
            <a:r>
              <a:rPr lang="de-DE" sz="1400" dirty="0">
                <a:latin typeface="+mn-lt"/>
              </a:rPr>
              <a:t>5.7 </a:t>
            </a:r>
            <a:r>
              <a:rPr lang="ru-RU" sz="1400" dirty="0">
                <a:latin typeface="+mn-lt"/>
              </a:rPr>
              <a:t>Заключительное совещание</a:t>
            </a:r>
            <a:endParaRPr lang="de-DE" sz="1400" dirty="0">
              <a:latin typeface="+mn-lt"/>
            </a:endParaRPr>
          </a:p>
        </p:txBody>
      </p:sp>
      <p:sp>
        <p:nvSpPr>
          <p:cNvPr id="21516" name="Textfeld 12"/>
          <p:cNvSpPr txBox="1">
            <a:spLocks noChangeArrowheads="1"/>
          </p:cNvSpPr>
          <p:nvPr/>
        </p:nvSpPr>
        <p:spPr bwMode="auto">
          <a:xfrm>
            <a:off x="3868738" y="4378773"/>
            <a:ext cx="2393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400" dirty="0">
                <a:latin typeface="+mn-lt"/>
              </a:rPr>
              <a:t>4.1 </a:t>
            </a:r>
            <a:r>
              <a:rPr lang="ru-RU" sz="1400" dirty="0">
                <a:latin typeface="+mn-lt"/>
              </a:rPr>
              <a:t>Энергоаудитор</a:t>
            </a:r>
            <a:r>
              <a:rPr lang="de-DE" sz="1400" dirty="0">
                <a:latin typeface="+mn-lt"/>
              </a:rPr>
              <a:t>r</a:t>
            </a:r>
          </a:p>
          <a:p>
            <a:r>
              <a:rPr lang="de-DE" sz="1400" dirty="0">
                <a:latin typeface="+mn-lt"/>
              </a:rPr>
              <a:t>4.2 </a:t>
            </a:r>
            <a:r>
              <a:rPr lang="ru-RU" sz="1400" dirty="0">
                <a:latin typeface="+mn-lt"/>
              </a:rPr>
              <a:t>Процесс энергоаудита</a:t>
            </a:r>
            <a:endParaRPr lang="de-DE" sz="1400" dirty="0">
              <a:latin typeface="+mn-lt"/>
            </a:endParaRPr>
          </a:p>
        </p:txBody>
      </p:sp>
      <p:sp>
        <p:nvSpPr>
          <p:cNvPr id="14" name="Pfeil nach rechts 13"/>
          <p:cNvSpPr/>
          <p:nvPr/>
        </p:nvSpPr>
        <p:spPr>
          <a:xfrm rot="477915">
            <a:off x="4437700" y="1089829"/>
            <a:ext cx="448484" cy="1714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5" name="Pfeil nach rechts 14"/>
          <p:cNvSpPr/>
          <p:nvPr/>
        </p:nvSpPr>
        <p:spPr>
          <a:xfrm rot="3749730">
            <a:off x="6618849" y="1935110"/>
            <a:ext cx="465138" cy="1889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6" name="Pfeil nach rechts 15"/>
          <p:cNvSpPr/>
          <p:nvPr/>
        </p:nvSpPr>
        <p:spPr>
          <a:xfrm rot="9731878">
            <a:off x="5637213" y="3335946"/>
            <a:ext cx="944562" cy="2127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7" name="Pfeil nach rechts 16"/>
          <p:cNvSpPr/>
          <p:nvPr/>
        </p:nvSpPr>
        <p:spPr>
          <a:xfrm rot="12188308">
            <a:off x="2528888" y="3146261"/>
            <a:ext cx="946150" cy="2127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8" name="Pfeil nach rechts 17"/>
          <p:cNvSpPr/>
          <p:nvPr/>
        </p:nvSpPr>
        <p:spPr>
          <a:xfrm rot="19598403">
            <a:off x="1561417" y="1675527"/>
            <a:ext cx="463550" cy="1889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/>
        </p:nvSpPr>
        <p:spPr>
          <a:xfrm>
            <a:off x="2771800" y="1707654"/>
            <a:ext cx="2359025" cy="13477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b="1" dirty="0"/>
              <a:t>DIN EN 16247 - 2:2012</a:t>
            </a:r>
          </a:p>
          <a:p>
            <a:pPr algn="ctr">
              <a:defRPr/>
            </a:pPr>
            <a:r>
              <a:rPr lang="ru-RU" sz="1400" b="1" dirty="0" smtClean="0"/>
              <a:t>Здания</a:t>
            </a:r>
            <a:endParaRPr lang="de-DE" sz="1400" dirty="0"/>
          </a:p>
        </p:txBody>
      </p:sp>
      <p:sp>
        <p:nvSpPr>
          <p:cNvPr id="8" name="Ellipse 7"/>
          <p:cNvSpPr/>
          <p:nvPr/>
        </p:nvSpPr>
        <p:spPr>
          <a:xfrm>
            <a:off x="4572000" y="915566"/>
            <a:ext cx="2351087" cy="871538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solidFill>
                  <a:schemeClr val="tx1"/>
                </a:solidFill>
              </a:rPr>
              <a:t>2. </a:t>
            </a:r>
            <a:r>
              <a:rPr lang="ru-RU" sz="1400" dirty="0">
                <a:solidFill>
                  <a:schemeClr val="tx1"/>
                </a:solidFill>
              </a:rPr>
              <a:t>Нормативные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ссылки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1979712" y="843558"/>
            <a:ext cx="2293937" cy="871538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solidFill>
                  <a:schemeClr val="tx1"/>
                </a:solidFill>
              </a:rPr>
              <a:t>1. </a:t>
            </a:r>
            <a:r>
              <a:rPr lang="ru-RU" sz="1400" dirty="0">
                <a:solidFill>
                  <a:schemeClr val="tx1"/>
                </a:solidFill>
              </a:rPr>
              <a:t>Область применения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5148064" y="2283718"/>
            <a:ext cx="2295525" cy="869950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solidFill>
                  <a:schemeClr val="tx1"/>
                </a:solidFill>
              </a:rPr>
              <a:t>3.</a:t>
            </a:r>
            <a:r>
              <a:rPr lang="ru-RU" sz="1400" dirty="0">
                <a:solidFill>
                  <a:schemeClr val="tx1"/>
                </a:solidFill>
              </a:rPr>
              <a:t> Терминология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3446465" y="3482410"/>
            <a:ext cx="2155825" cy="871538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solidFill>
                  <a:schemeClr val="tx1"/>
                </a:solidFill>
              </a:rPr>
              <a:t>4. </a:t>
            </a:r>
            <a:r>
              <a:rPr lang="ru-RU" sz="1400" dirty="0">
                <a:solidFill>
                  <a:schemeClr val="tx1"/>
                </a:solidFill>
              </a:rPr>
              <a:t>Требования по качеству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457202" y="2297547"/>
            <a:ext cx="2170113" cy="1030287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solidFill>
                  <a:schemeClr val="tx1"/>
                </a:solidFill>
              </a:rPr>
              <a:t>5.</a:t>
            </a:r>
            <a:r>
              <a:rPr lang="ru-RU" sz="1400" dirty="0">
                <a:solidFill>
                  <a:schemeClr val="tx1"/>
                </a:solidFill>
              </a:rPr>
              <a:t> Элементы процесса энергоаудита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3" name="Pfeil nach rechts 12"/>
          <p:cNvSpPr/>
          <p:nvPr/>
        </p:nvSpPr>
        <p:spPr>
          <a:xfrm rot="477915">
            <a:off x="4293456" y="877071"/>
            <a:ext cx="495621" cy="1714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4" name="Pfeil nach rechts 13"/>
          <p:cNvSpPr/>
          <p:nvPr/>
        </p:nvSpPr>
        <p:spPr>
          <a:xfrm rot="3749730">
            <a:off x="6474832" y="1935109"/>
            <a:ext cx="465137" cy="1889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5" name="Pfeil nach rechts 14"/>
          <p:cNvSpPr/>
          <p:nvPr/>
        </p:nvSpPr>
        <p:spPr>
          <a:xfrm rot="8392990">
            <a:off x="5609542" y="3499111"/>
            <a:ext cx="944562" cy="2127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6" name="Pfeil nach rechts 15"/>
          <p:cNvSpPr/>
          <p:nvPr/>
        </p:nvSpPr>
        <p:spPr>
          <a:xfrm rot="12188308">
            <a:off x="2528888" y="3308279"/>
            <a:ext cx="946150" cy="2127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7" name="Pfeil nach rechts 16"/>
          <p:cNvSpPr/>
          <p:nvPr/>
        </p:nvSpPr>
        <p:spPr>
          <a:xfrm rot="19598403">
            <a:off x="1633424" y="1675527"/>
            <a:ext cx="463550" cy="18891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2542" name="Textfeld 17"/>
          <p:cNvSpPr txBox="1">
            <a:spLocks noChangeArrowheads="1"/>
          </p:cNvSpPr>
          <p:nvPr/>
        </p:nvSpPr>
        <p:spPr bwMode="auto">
          <a:xfrm>
            <a:off x="179512" y="3435846"/>
            <a:ext cx="26277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1400" dirty="0">
                <a:latin typeface="+mj-lt"/>
              </a:rPr>
              <a:t>5.1-5.7 </a:t>
            </a:r>
            <a:r>
              <a:rPr lang="ru-RU" sz="1400" dirty="0">
                <a:latin typeface="+mj-lt"/>
              </a:rPr>
              <a:t>смотри</a:t>
            </a:r>
            <a:r>
              <a:rPr lang="de-DE" sz="1400" dirty="0">
                <a:latin typeface="+mj-lt"/>
              </a:rPr>
              <a:t> </a:t>
            </a:r>
            <a:r>
              <a:rPr lang="ru-RU" sz="1400" dirty="0">
                <a:latin typeface="+mj-lt"/>
              </a:rPr>
              <a:t>часть</a:t>
            </a:r>
            <a:r>
              <a:rPr lang="de-DE" sz="1400" dirty="0">
                <a:latin typeface="+mj-lt"/>
              </a:rPr>
              <a:t> 1</a:t>
            </a:r>
          </a:p>
        </p:txBody>
      </p:sp>
      <p:sp>
        <p:nvSpPr>
          <p:cNvPr id="22543" name="Textfeld 18"/>
          <p:cNvSpPr txBox="1">
            <a:spLocks noChangeArrowheads="1"/>
          </p:cNvSpPr>
          <p:nvPr/>
        </p:nvSpPr>
        <p:spPr bwMode="auto">
          <a:xfrm>
            <a:off x="3868738" y="4378773"/>
            <a:ext cx="243145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de-DE" sz="1400" dirty="0">
                <a:latin typeface="+mn-lt"/>
              </a:rPr>
              <a:t>4.1 </a:t>
            </a:r>
            <a:r>
              <a:rPr lang="ru-RU" sz="1400" dirty="0">
                <a:latin typeface="+mn-lt"/>
              </a:rPr>
              <a:t>Энергоаудитор</a:t>
            </a:r>
            <a:endParaRPr lang="de-DE" sz="1400" dirty="0">
              <a:latin typeface="+mn-lt"/>
            </a:endParaRPr>
          </a:p>
          <a:p>
            <a:pPr algn="l"/>
            <a:r>
              <a:rPr lang="de-DE" sz="1400" dirty="0">
                <a:latin typeface="+mn-lt"/>
              </a:rPr>
              <a:t>4.2 </a:t>
            </a:r>
            <a:r>
              <a:rPr lang="ru-RU" sz="1400" dirty="0">
                <a:latin typeface="+mn-lt"/>
              </a:rPr>
              <a:t>Процесс энергоаудита</a:t>
            </a:r>
            <a:endParaRPr lang="de-DE" sz="1400" dirty="0">
              <a:latin typeface="+mn-lt"/>
            </a:endParaRPr>
          </a:p>
        </p:txBody>
      </p:sp>
      <p:sp>
        <p:nvSpPr>
          <p:cNvPr id="22544" name="Textfeld 19"/>
          <p:cNvSpPr txBox="1">
            <a:spLocks noChangeArrowheads="1"/>
          </p:cNvSpPr>
          <p:nvPr/>
        </p:nvSpPr>
        <p:spPr bwMode="auto">
          <a:xfrm>
            <a:off x="179512" y="3723878"/>
            <a:ext cx="208823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1400" dirty="0">
                <a:latin typeface="+mn-lt"/>
              </a:rPr>
              <a:t>информационные</a:t>
            </a:r>
            <a:r>
              <a:rPr lang="de-DE" sz="1400" dirty="0">
                <a:latin typeface="+mn-lt"/>
              </a:rPr>
              <a:t> </a:t>
            </a:r>
            <a:r>
              <a:rPr lang="ru-RU" sz="1400" dirty="0">
                <a:latin typeface="+mn-lt"/>
              </a:rPr>
              <a:t>приложения</a:t>
            </a:r>
            <a:endParaRPr lang="de-DE" sz="1400" dirty="0">
              <a:latin typeface="+mn-lt"/>
            </a:endParaRPr>
          </a:p>
          <a:p>
            <a:pPr algn="l"/>
            <a:r>
              <a:rPr lang="ru-RU" sz="1400" dirty="0">
                <a:latin typeface="+mn-lt"/>
              </a:rPr>
              <a:t>приложения</a:t>
            </a:r>
            <a:r>
              <a:rPr lang="de-DE" sz="1400" dirty="0">
                <a:latin typeface="+mn-lt"/>
              </a:rPr>
              <a:t> A - K</a:t>
            </a:r>
          </a:p>
          <a:p>
            <a:pPr algn="l"/>
            <a:endParaRPr lang="de-DE" sz="1400" dirty="0"/>
          </a:p>
        </p:txBody>
      </p:sp>
      <p:sp>
        <p:nvSpPr>
          <p:cNvPr id="20" name="Rechteck 19"/>
          <p:cNvSpPr/>
          <p:nvPr/>
        </p:nvSpPr>
        <p:spPr>
          <a:xfrm>
            <a:off x="179512" y="12347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+mn-lt"/>
                <a:ea typeface="ヒラギノ角ゴ Pro W3"/>
              </a:rPr>
              <a:t>Энергоаудит</a:t>
            </a:r>
            <a:r>
              <a:rPr lang="de-DE" sz="2000" b="1" dirty="0" smtClean="0">
                <a:solidFill>
                  <a:srgbClr val="0070C0"/>
                </a:solidFill>
                <a:latin typeface="+mn-lt"/>
                <a:ea typeface="ヒラギノ角ゴ Pro W3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+mn-lt"/>
                <a:ea typeface="ヒラギノ角ゴ Pro W3"/>
              </a:rPr>
              <a:t>часть </a:t>
            </a:r>
            <a:r>
              <a:rPr lang="de-DE" sz="2000" b="1" dirty="0" smtClean="0">
                <a:solidFill>
                  <a:srgbClr val="0070C0"/>
                </a:solidFill>
                <a:latin typeface="+mn-lt"/>
                <a:ea typeface="ヒラギノ角ゴ Pro W3"/>
              </a:rPr>
              <a:t>2</a:t>
            </a:r>
            <a:r>
              <a:rPr lang="de-DE" sz="2000" dirty="0" smtClean="0">
                <a:latin typeface="+mn-lt"/>
                <a:ea typeface="ヒラギノ角ゴ Pro W3"/>
              </a:rPr>
              <a:t/>
            </a:r>
            <a:br>
              <a:rPr lang="de-DE" sz="2000" dirty="0" smtClean="0">
                <a:latin typeface="+mn-lt"/>
                <a:ea typeface="ヒラギノ角ゴ Pro W3"/>
              </a:rPr>
            </a:br>
            <a:endParaRPr lang="de-DE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/>
          <p:cNvSpPr/>
          <p:nvPr/>
        </p:nvSpPr>
        <p:spPr>
          <a:xfrm>
            <a:off x="179512" y="555526"/>
            <a:ext cx="7128792" cy="4392488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554" name="Inhaltsplatzhalter 2"/>
          <p:cNvSpPr>
            <a:spLocks noGrp="1"/>
          </p:cNvSpPr>
          <p:nvPr>
            <p:ph idx="1"/>
          </p:nvPr>
        </p:nvSpPr>
        <p:spPr>
          <a:xfrm>
            <a:off x="395536" y="699542"/>
            <a:ext cx="6912768" cy="3672408"/>
          </a:xfrm>
        </p:spPr>
        <p:txBody>
          <a:bodyPr/>
          <a:lstStyle/>
          <a:p>
            <a:pPr eaLnBrk="1" hangingPunct="1"/>
            <a:r>
              <a:rPr lang="ru-RU" sz="1200" b="1" dirty="0" smtClean="0">
                <a:ea typeface="ヒラギノ角ゴ Pro W3"/>
              </a:rPr>
              <a:t>приложение</a:t>
            </a:r>
            <a:r>
              <a:rPr lang="de-DE" sz="1200" b="1" dirty="0" smtClean="0">
                <a:ea typeface="ヒラギノ角ゴ Pro W3"/>
              </a:rPr>
              <a:t> A </a:t>
            </a:r>
            <a:r>
              <a:rPr lang="de-DE" sz="1200" dirty="0" smtClean="0">
                <a:ea typeface="ヒラギノ角ゴ Pro W3"/>
              </a:rPr>
              <a:t>(</a:t>
            </a:r>
            <a:r>
              <a:rPr lang="ru-RU" sz="1200" dirty="0" smtClean="0">
                <a:ea typeface="ヒラギノ角ゴ Pro W3"/>
              </a:rPr>
              <a:t>информативное</a:t>
            </a:r>
            <a:r>
              <a:rPr lang="de-DE" sz="1200" dirty="0" smtClean="0">
                <a:ea typeface="ヒラギノ角ゴ Pro W3"/>
              </a:rPr>
              <a:t>)</a:t>
            </a:r>
            <a:r>
              <a:rPr lang="de-DE" sz="1200" b="1" dirty="0" smtClean="0">
                <a:ea typeface="ヒラギノ角ゴ Pro W3"/>
              </a:rPr>
              <a:t>	</a:t>
            </a:r>
            <a:r>
              <a:rPr lang="ru-RU" sz="1200" b="1" dirty="0" smtClean="0">
                <a:ea typeface="ヒラギノ角ゴ Pro W3"/>
              </a:rPr>
              <a:t>Блок-схема процесса</a:t>
            </a:r>
            <a:r>
              <a:rPr lang="de-DE" sz="1200" b="1" dirty="0" smtClean="0">
                <a:ea typeface="ヒラギノ角ゴ Pro W3"/>
              </a:rPr>
              <a:t> </a:t>
            </a:r>
            <a:r>
              <a:rPr lang="ru-RU" sz="1200" b="1" dirty="0" smtClean="0">
                <a:ea typeface="ヒラギノ角ゴ Pro W3"/>
              </a:rPr>
              <a:t>энергоаудита</a:t>
            </a:r>
            <a:r>
              <a:rPr lang="de-DE" sz="1200" b="1" dirty="0" smtClean="0">
                <a:ea typeface="ヒラギノ角ゴ Pro W3"/>
              </a:rPr>
              <a:t> </a:t>
            </a:r>
          </a:p>
          <a:p>
            <a:pPr eaLnBrk="1" hangingPunct="1"/>
            <a:r>
              <a:rPr lang="ru-RU" sz="1200" b="1" dirty="0" smtClean="0">
                <a:ea typeface="ヒラギノ角ゴ Pro W3"/>
              </a:rPr>
              <a:t>приложение</a:t>
            </a:r>
            <a:r>
              <a:rPr lang="de-DE" sz="1200" b="1" dirty="0" smtClean="0">
                <a:ea typeface="ヒラギノ角ゴ Pro W3"/>
              </a:rPr>
              <a:t> B </a:t>
            </a:r>
            <a:r>
              <a:rPr lang="de-DE" sz="1200" dirty="0" smtClean="0">
                <a:ea typeface="ヒラギノ角ゴ Pro W3"/>
              </a:rPr>
              <a:t>(</a:t>
            </a:r>
            <a:r>
              <a:rPr lang="ru-RU" sz="1200" dirty="0" smtClean="0">
                <a:ea typeface="ヒラギノ角ゴ Pro W3"/>
              </a:rPr>
              <a:t>информативное</a:t>
            </a:r>
            <a:r>
              <a:rPr lang="de-DE" sz="1200" dirty="0" smtClean="0">
                <a:ea typeface="ヒラギノ角ゴ Pro W3"/>
              </a:rPr>
              <a:t>)	</a:t>
            </a:r>
            <a:r>
              <a:rPr lang="ru-RU" sz="1200" b="1" dirty="0" smtClean="0">
                <a:ea typeface="ヒラギノ角ゴ Pro W3"/>
              </a:rPr>
              <a:t>Примеры сторон энергоаудита в зданиях</a:t>
            </a:r>
            <a:r>
              <a:rPr lang="de-DE" sz="1200" b="1" dirty="0" smtClean="0">
                <a:ea typeface="ヒラギノ角ゴ Pro W3"/>
              </a:rPr>
              <a:t> </a:t>
            </a:r>
          </a:p>
          <a:p>
            <a:pPr eaLnBrk="1" hangingPunct="1"/>
            <a:r>
              <a:rPr lang="ru-RU" sz="1200" b="1" dirty="0" smtClean="0">
                <a:ea typeface="ヒラギノ角ゴ Pro W3"/>
              </a:rPr>
              <a:t>приложение</a:t>
            </a:r>
            <a:r>
              <a:rPr lang="de-DE" sz="1200" b="1" dirty="0" smtClean="0">
                <a:ea typeface="ヒラギノ角ゴ Pro W3"/>
              </a:rPr>
              <a:t> C </a:t>
            </a:r>
            <a:r>
              <a:rPr lang="de-DE" sz="1200" dirty="0" smtClean="0">
                <a:ea typeface="ヒラギノ角ゴ Pro W3"/>
              </a:rPr>
              <a:t>(</a:t>
            </a:r>
            <a:r>
              <a:rPr lang="ru-RU" sz="1200" dirty="0" smtClean="0">
                <a:ea typeface="ヒラギノ角ゴ Pro W3"/>
              </a:rPr>
              <a:t>информативное</a:t>
            </a:r>
            <a:r>
              <a:rPr lang="de-DE" sz="1200" dirty="0" smtClean="0">
                <a:ea typeface="ヒラギノ角ゴ Pro W3"/>
              </a:rPr>
              <a:t>)	</a:t>
            </a:r>
            <a:r>
              <a:rPr lang="ru-RU" sz="1200" b="1" dirty="0" smtClean="0">
                <a:ea typeface="ヒラギノ角ゴ Pro W3"/>
              </a:rPr>
              <a:t>Примеры области применения, цели и </a:t>
            </a:r>
            <a:r>
              <a:rPr lang="de-DE" sz="1200" b="1" dirty="0" smtClean="0">
                <a:ea typeface="ヒラギノ角ゴ Pro W3"/>
              </a:rPr>
              <a:t>				</a:t>
            </a:r>
            <a:r>
              <a:rPr lang="ru-RU" sz="1200" b="1" dirty="0" smtClean="0">
                <a:ea typeface="ヒラギノ角ゴ Pro W3"/>
              </a:rPr>
              <a:t>основательности </a:t>
            </a:r>
            <a:r>
              <a:rPr lang="de-DE" sz="1200" b="1" dirty="0" smtClean="0">
                <a:ea typeface="ヒラギノ角ゴ Pro W3"/>
              </a:rPr>
              <a:t> </a:t>
            </a:r>
            <a:r>
              <a:rPr lang="ru-RU" sz="1200" b="1" dirty="0" smtClean="0">
                <a:ea typeface="ヒラギノ角ゴ Pro W3"/>
              </a:rPr>
              <a:t>энергоаудита в зданиях</a:t>
            </a:r>
            <a:r>
              <a:rPr lang="de-DE" sz="1200" b="1" dirty="0" smtClean="0">
                <a:ea typeface="ヒラギノ角ゴ Pro W3"/>
              </a:rPr>
              <a:t> </a:t>
            </a:r>
          </a:p>
          <a:p>
            <a:pPr eaLnBrk="1" hangingPunct="1"/>
            <a:r>
              <a:rPr lang="ru-RU" sz="1200" b="1" dirty="0" smtClean="0">
                <a:ea typeface="ヒラギノ角ゴ Pro W3"/>
              </a:rPr>
              <a:t>приложение</a:t>
            </a:r>
            <a:r>
              <a:rPr lang="de-DE" sz="1200" b="1" dirty="0" smtClean="0">
                <a:ea typeface="ヒラギノ角ゴ Pro W3"/>
              </a:rPr>
              <a:t> D </a:t>
            </a:r>
            <a:r>
              <a:rPr lang="de-DE" sz="1200" dirty="0" smtClean="0">
                <a:ea typeface="ヒラギノ角ゴ Pro W3"/>
              </a:rPr>
              <a:t>(</a:t>
            </a:r>
            <a:r>
              <a:rPr lang="ru-RU" sz="1200" dirty="0" smtClean="0">
                <a:ea typeface="ヒラギノ角ゴ Pro W3"/>
              </a:rPr>
              <a:t>информативное</a:t>
            </a:r>
            <a:r>
              <a:rPr lang="de-DE" sz="1200" dirty="0" smtClean="0">
                <a:ea typeface="ヒラギノ角ゴ Pro W3"/>
              </a:rPr>
              <a:t>)</a:t>
            </a:r>
            <a:r>
              <a:rPr lang="ru-RU" sz="1200" dirty="0" smtClean="0">
                <a:ea typeface="ヒラギノ角ゴ Pro W3"/>
              </a:rPr>
              <a:t> </a:t>
            </a:r>
            <a:r>
              <a:rPr lang="de-DE" sz="1200" dirty="0" smtClean="0">
                <a:ea typeface="ヒラギノ角ゴ Pro W3"/>
              </a:rPr>
              <a:t>	</a:t>
            </a:r>
            <a:r>
              <a:rPr lang="ru-RU" sz="1200" b="1" dirty="0" smtClean="0">
                <a:ea typeface="ヒラギノ角ゴ Pro W3"/>
              </a:rPr>
              <a:t>Чек-лист обследования по месту при энергоаудите </a:t>
            </a:r>
            <a:r>
              <a:rPr lang="de-DE" sz="1200" b="1" dirty="0" smtClean="0">
                <a:ea typeface="ヒラギノ角ゴ Pro W3"/>
              </a:rPr>
              <a:t>			</a:t>
            </a:r>
            <a:r>
              <a:rPr lang="ru-RU" sz="1200" b="1" dirty="0" smtClean="0">
                <a:ea typeface="ヒラギノ角ゴ Pro W3"/>
              </a:rPr>
              <a:t>зданий</a:t>
            </a:r>
            <a:r>
              <a:rPr lang="de-DE" sz="1200" b="1" dirty="0" smtClean="0">
                <a:ea typeface="ヒラギノ角ゴ Pro W3"/>
              </a:rPr>
              <a:t> </a:t>
            </a:r>
          </a:p>
          <a:p>
            <a:pPr eaLnBrk="1" hangingPunct="1"/>
            <a:r>
              <a:rPr lang="ru-RU" sz="1200" b="1" dirty="0" smtClean="0">
                <a:ea typeface="ヒラギノ角ゴ Pro W3"/>
              </a:rPr>
              <a:t>приложение</a:t>
            </a:r>
            <a:r>
              <a:rPr lang="de-DE" sz="1200" b="1" dirty="0" smtClean="0">
                <a:ea typeface="ヒラギノ角ゴ Pro W3"/>
              </a:rPr>
              <a:t> E </a:t>
            </a:r>
            <a:r>
              <a:rPr lang="de-DE" sz="1200" dirty="0" smtClean="0">
                <a:ea typeface="ヒラギノ角ゴ Pro W3"/>
              </a:rPr>
              <a:t>(</a:t>
            </a:r>
            <a:r>
              <a:rPr lang="ru-RU" sz="1200" dirty="0" smtClean="0">
                <a:ea typeface="ヒラギノ角ゴ Pro W3"/>
              </a:rPr>
              <a:t>информативное</a:t>
            </a:r>
            <a:r>
              <a:rPr lang="de-DE" sz="1200" dirty="0" smtClean="0">
                <a:ea typeface="ヒラギノ角ゴ Pro W3"/>
              </a:rPr>
              <a:t>)	</a:t>
            </a:r>
            <a:r>
              <a:rPr lang="ru-RU" sz="1200" b="1" dirty="0" smtClean="0">
                <a:ea typeface="ヒラギノ角ゴ Pro W3"/>
              </a:rPr>
              <a:t>Примеры анализа использования энергии в </a:t>
            </a:r>
            <a:r>
              <a:rPr lang="de-DE" sz="1200" b="1" dirty="0" smtClean="0">
                <a:ea typeface="ヒラギノ角ゴ Pro W3"/>
              </a:rPr>
              <a:t>				</a:t>
            </a:r>
            <a:r>
              <a:rPr lang="ru-RU" sz="1200" b="1" dirty="0" smtClean="0">
                <a:ea typeface="ヒラギノ角ゴ Pro W3"/>
              </a:rPr>
              <a:t>зданиях</a:t>
            </a:r>
            <a:r>
              <a:rPr lang="de-DE" sz="1200" b="1" dirty="0" smtClean="0">
                <a:ea typeface="ヒラギノ角ゴ Pro W3"/>
              </a:rPr>
              <a:t> </a:t>
            </a:r>
          </a:p>
          <a:p>
            <a:pPr eaLnBrk="1" hangingPunct="1"/>
            <a:r>
              <a:rPr lang="ru-RU" sz="1200" b="1" dirty="0" smtClean="0">
                <a:ea typeface="ヒラギノ角ゴ Pro W3"/>
              </a:rPr>
              <a:t>приложение</a:t>
            </a:r>
            <a:r>
              <a:rPr lang="de-DE" sz="1200" b="1" dirty="0" smtClean="0">
                <a:ea typeface="ヒラギノ角ゴ Pro W3"/>
              </a:rPr>
              <a:t> F </a:t>
            </a:r>
            <a:r>
              <a:rPr lang="de-DE" sz="1200" dirty="0" smtClean="0">
                <a:ea typeface="ヒラギノ角ゴ Pro W3"/>
              </a:rPr>
              <a:t>(</a:t>
            </a:r>
            <a:r>
              <a:rPr lang="ru-RU" sz="1200" dirty="0" smtClean="0">
                <a:ea typeface="ヒラギノ角ゴ Pro W3"/>
              </a:rPr>
              <a:t>информативное</a:t>
            </a:r>
            <a:r>
              <a:rPr lang="de-DE" sz="1200" dirty="0" smtClean="0">
                <a:ea typeface="ヒラギノ角ゴ Pro W3"/>
              </a:rPr>
              <a:t>)	</a:t>
            </a:r>
            <a:r>
              <a:rPr lang="ru-RU" sz="1200" b="1" dirty="0" smtClean="0">
                <a:ea typeface="ヒラギノ角ゴ Pro W3"/>
              </a:rPr>
              <a:t>Примеры анализа чек-листов при энергоаудитах </a:t>
            </a:r>
            <a:r>
              <a:rPr lang="de-DE" sz="1200" b="1" dirty="0" smtClean="0">
                <a:ea typeface="ヒラギノ角ゴ Pro W3"/>
              </a:rPr>
              <a:t>			</a:t>
            </a:r>
            <a:r>
              <a:rPr lang="ru-RU" sz="1200" b="1" dirty="0" smtClean="0">
                <a:ea typeface="ヒラギノ角ゴ Pro W3"/>
              </a:rPr>
              <a:t>зданий</a:t>
            </a:r>
            <a:r>
              <a:rPr lang="de-DE" sz="1200" b="1" dirty="0" smtClean="0">
                <a:ea typeface="ヒラギノ角ゴ Pro W3"/>
              </a:rPr>
              <a:t> </a:t>
            </a:r>
          </a:p>
          <a:p>
            <a:pPr eaLnBrk="1" hangingPunct="1"/>
            <a:r>
              <a:rPr lang="ru-RU" sz="1200" b="1" dirty="0" smtClean="0">
                <a:ea typeface="ヒラギノ角ゴ Pro W3"/>
              </a:rPr>
              <a:t>приложение</a:t>
            </a:r>
            <a:r>
              <a:rPr lang="de-DE" sz="1200" b="1" dirty="0" smtClean="0">
                <a:ea typeface="ヒラギノ角ゴ Pro W3"/>
              </a:rPr>
              <a:t> G </a:t>
            </a:r>
            <a:r>
              <a:rPr lang="de-DE" sz="1200" dirty="0" smtClean="0">
                <a:ea typeface="ヒラギノ角ゴ Pro W3"/>
              </a:rPr>
              <a:t>(</a:t>
            </a:r>
            <a:r>
              <a:rPr lang="ru-RU" sz="1200" dirty="0" smtClean="0">
                <a:ea typeface="ヒラギノ角ゴ Pro W3"/>
              </a:rPr>
              <a:t>информативное</a:t>
            </a:r>
            <a:r>
              <a:rPr lang="de-DE" sz="1200" dirty="0" smtClean="0">
                <a:ea typeface="ヒラギノ角ゴ Pro W3"/>
              </a:rPr>
              <a:t>)	</a:t>
            </a:r>
            <a:r>
              <a:rPr lang="ru-RU" sz="1200" b="1" dirty="0" smtClean="0">
                <a:ea typeface="ヒラギノ角ゴ Pro W3"/>
              </a:rPr>
              <a:t>Примеры энергетических показателей зданий</a:t>
            </a:r>
            <a:r>
              <a:rPr lang="de-DE" sz="1200" b="1" dirty="0" smtClean="0">
                <a:ea typeface="ヒラギノ角ゴ Pro W3"/>
              </a:rPr>
              <a:t> </a:t>
            </a:r>
          </a:p>
          <a:p>
            <a:pPr eaLnBrk="1" hangingPunct="1"/>
            <a:r>
              <a:rPr lang="ru-RU" sz="1200" b="1" dirty="0" smtClean="0">
                <a:ea typeface="ヒラギノ角ゴ Pro W3"/>
              </a:rPr>
              <a:t>приложение</a:t>
            </a:r>
            <a:r>
              <a:rPr lang="de-DE" sz="1200" b="1" dirty="0" smtClean="0">
                <a:ea typeface="ヒラギノ角ゴ Pro W3"/>
              </a:rPr>
              <a:t> H </a:t>
            </a:r>
            <a:r>
              <a:rPr lang="de-DE" sz="1200" dirty="0" smtClean="0">
                <a:ea typeface="ヒラギノ角ゴ Pro W3"/>
              </a:rPr>
              <a:t>(</a:t>
            </a:r>
            <a:r>
              <a:rPr lang="ru-RU" sz="1200" dirty="0" smtClean="0">
                <a:ea typeface="ヒラギノ角ゴ Pro W3"/>
              </a:rPr>
              <a:t>информативное</a:t>
            </a:r>
            <a:r>
              <a:rPr lang="de-DE" sz="1200" dirty="0" smtClean="0">
                <a:ea typeface="ヒラギノ角ゴ Pro W3"/>
              </a:rPr>
              <a:t>)</a:t>
            </a:r>
            <a:r>
              <a:rPr lang="ru-RU" sz="1200" dirty="0" smtClean="0">
                <a:ea typeface="ヒラギノ角ゴ Pro W3"/>
              </a:rPr>
              <a:t> </a:t>
            </a:r>
            <a:r>
              <a:rPr lang="de-DE" sz="1200" dirty="0" smtClean="0">
                <a:ea typeface="ヒラギノ角ゴ Pro W3"/>
              </a:rPr>
              <a:t>	</a:t>
            </a:r>
            <a:r>
              <a:rPr lang="ru-RU" sz="1200" b="1" dirty="0" smtClean="0">
                <a:ea typeface="ヒラギノ角ゴ Pro W3"/>
              </a:rPr>
              <a:t>Примеры способов повышения </a:t>
            </a:r>
            <a:r>
              <a:rPr lang="de-DE" sz="1200" b="1" dirty="0" smtClean="0">
                <a:ea typeface="ヒラギノ角ゴ Pro W3"/>
              </a:rPr>
              <a:t> 					</a:t>
            </a:r>
            <a:r>
              <a:rPr lang="ru-RU" sz="1200" b="1" dirty="0" smtClean="0">
                <a:ea typeface="ヒラギノ角ゴ Pro W3"/>
              </a:rPr>
              <a:t>энергоэффективности зданий</a:t>
            </a:r>
            <a:r>
              <a:rPr lang="de-DE" sz="1200" b="1" dirty="0" smtClean="0">
                <a:ea typeface="ヒラギノ角ゴ Pro W3"/>
              </a:rPr>
              <a:t> </a:t>
            </a:r>
            <a:endParaRPr lang="de-DE" sz="1200" dirty="0" smtClean="0">
              <a:ea typeface="ヒラギノ角ゴ Pro W3"/>
            </a:endParaRPr>
          </a:p>
          <a:p>
            <a:pPr eaLnBrk="1" hangingPunct="1"/>
            <a:r>
              <a:rPr lang="ru-RU" sz="1200" b="1" dirty="0" smtClean="0">
                <a:ea typeface="ヒラギノ角ゴ Pro W3"/>
              </a:rPr>
              <a:t>приложение</a:t>
            </a:r>
            <a:r>
              <a:rPr lang="de-DE" sz="1200" b="1" dirty="0" smtClean="0">
                <a:ea typeface="ヒラギノ角ゴ Pro W3"/>
              </a:rPr>
              <a:t> I </a:t>
            </a:r>
            <a:r>
              <a:rPr lang="de-DE" sz="1200" dirty="0" smtClean="0">
                <a:ea typeface="ヒラギノ角ゴ Pro W3"/>
              </a:rPr>
              <a:t>(</a:t>
            </a:r>
            <a:r>
              <a:rPr lang="ru-RU" sz="1200" dirty="0" smtClean="0">
                <a:ea typeface="ヒラギノ角ゴ Pro W3"/>
              </a:rPr>
              <a:t>информативное</a:t>
            </a:r>
            <a:r>
              <a:rPr lang="de-DE" sz="1200" dirty="0" smtClean="0">
                <a:ea typeface="ヒラギノ角ゴ Pro W3"/>
              </a:rPr>
              <a:t>)	</a:t>
            </a:r>
            <a:r>
              <a:rPr lang="ru-RU" sz="1200" b="1" dirty="0" smtClean="0">
                <a:ea typeface="ヒラギノ角ゴ Pro W3"/>
              </a:rPr>
              <a:t>Примеры анализа и расчётов энергосбережения </a:t>
            </a:r>
            <a:r>
              <a:rPr lang="de-DE" sz="1200" b="1" dirty="0" smtClean="0">
                <a:ea typeface="ヒラギノ角ゴ Pro W3"/>
              </a:rPr>
              <a:t>			</a:t>
            </a:r>
            <a:r>
              <a:rPr lang="ru-RU" sz="1200" b="1" dirty="0" smtClean="0">
                <a:ea typeface="ヒラギノ角ゴ Pro W3"/>
              </a:rPr>
              <a:t>при энергоаудитах зданий</a:t>
            </a:r>
            <a:r>
              <a:rPr lang="de-DE" sz="1200" b="1" dirty="0" smtClean="0">
                <a:ea typeface="ヒラギノ角ゴ Pro W3"/>
              </a:rPr>
              <a:t> </a:t>
            </a:r>
          </a:p>
          <a:p>
            <a:pPr eaLnBrk="1" hangingPunct="1"/>
            <a:r>
              <a:rPr lang="ru-RU" sz="1200" b="1" dirty="0" smtClean="0">
                <a:ea typeface="ヒラギノ角ゴ Pro W3"/>
              </a:rPr>
              <a:t>приложение</a:t>
            </a:r>
            <a:r>
              <a:rPr lang="de-DE" sz="1200" b="1" dirty="0" smtClean="0">
                <a:ea typeface="ヒラギノ角ゴ Pro W3"/>
              </a:rPr>
              <a:t> J </a:t>
            </a:r>
            <a:r>
              <a:rPr lang="de-DE" sz="1200" dirty="0" smtClean="0">
                <a:ea typeface="ヒラギノ角ゴ Pro W3"/>
              </a:rPr>
              <a:t>(</a:t>
            </a:r>
            <a:r>
              <a:rPr lang="ru-RU" sz="1200" dirty="0" smtClean="0">
                <a:ea typeface="ヒラギノ角ゴ Pro W3"/>
              </a:rPr>
              <a:t>информативное</a:t>
            </a:r>
            <a:r>
              <a:rPr lang="de-DE" sz="1200" dirty="0" smtClean="0">
                <a:ea typeface="ヒラギノ角ゴ Pro W3"/>
              </a:rPr>
              <a:t>)	</a:t>
            </a:r>
            <a:r>
              <a:rPr lang="ru-RU" sz="1200" b="1" dirty="0" smtClean="0">
                <a:ea typeface="ヒラギノ角ゴ Pro W3"/>
              </a:rPr>
              <a:t>Примеры отчёта по энергоаудиту зданий</a:t>
            </a:r>
            <a:r>
              <a:rPr lang="de-DE" sz="1200" b="1" dirty="0" smtClean="0">
                <a:ea typeface="ヒラギノ角ゴ Pro W3"/>
              </a:rPr>
              <a:t> </a:t>
            </a:r>
          </a:p>
          <a:p>
            <a:pPr eaLnBrk="1" hangingPunct="1"/>
            <a:r>
              <a:rPr lang="ru-RU" sz="1200" b="1" dirty="0" smtClean="0">
                <a:ea typeface="ヒラギノ角ゴ Pro W3"/>
              </a:rPr>
              <a:t>приложение</a:t>
            </a:r>
            <a:r>
              <a:rPr lang="de-DE" sz="1200" b="1" dirty="0" smtClean="0">
                <a:ea typeface="ヒラギノ角ゴ Pro W3"/>
              </a:rPr>
              <a:t> K </a:t>
            </a:r>
            <a:r>
              <a:rPr lang="de-DE" sz="1200" dirty="0" smtClean="0">
                <a:ea typeface="ヒラギノ角ゴ Pro W3"/>
              </a:rPr>
              <a:t>(</a:t>
            </a:r>
            <a:r>
              <a:rPr lang="ru-RU" sz="1200" dirty="0" smtClean="0">
                <a:ea typeface="ヒラギノ角ゴ Pro W3"/>
              </a:rPr>
              <a:t>информативное</a:t>
            </a:r>
            <a:r>
              <a:rPr lang="de-DE" sz="1200" dirty="0" smtClean="0">
                <a:ea typeface="ヒラギノ角ゴ Pro W3"/>
              </a:rPr>
              <a:t>)	</a:t>
            </a:r>
            <a:r>
              <a:rPr lang="ru-RU" sz="1200" b="1" dirty="0" smtClean="0">
                <a:ea typeface="ヒラギノ角ゴ Pro W3"/>
              </a:rPr>
              <a:t>Пример процесса верификации, связанный с </a:t>
            </a:r>
            <a:r>
              <a:rPr lang="de-DE" sz="1200" b="1" dirty="0" smtClean="0">
                <a:ea typeface="ヒラギノ角ゴ Pro W3"/>
              </a:rPr>
              <a:t>				</a:t>
            </a:r>
            <a:r>
              <a:rPr lang="ru-RU" sz="1200" b="1" dirty="0" smtClean="0">
                <a:ea typeface="ヒラギノ角ゴ Pro W3"/>
              </a:rPr>
              <a:t>улучшением энергетики зданий</a:t>
            </a:r>
            <a:endParaRPr lang="de-DE" sz="1200" b="1" dirty="0" smtClean="0">
              <a:ea typeface="ヒラギノ角ゴ Pro W3"/>
            </a:endParaRPr>
          </a:p>
        </p:txBody>
      </p:sp>
      <p:sp>
        <p:nvSpPr>
          <p:cNvPr id="23557" name="Titel 1"/>
          <p:cNvSpPr>
            <a:spLocks noGrp="1"/>
          </p:cNvSpPr>
          <p:nvPr>
            <p:ph type="title"/>
          </p:nvPr>
        </p:nvSpPr>
        <p:spPr>
          <a:xfrm>
            <a:off x="179512" y="123478"/>
            <a:ext cx="7344816" cy="707886"/>
          </a:xfrm>
        </p:spPr>
        <p:txBody>
          <a:bodyPr/>
          <a:lstStyle/>
          <a:p>
            <a:pPr marL="342900" indent="-342900" algn="l" eaLnBrk="1" hangingPunct="1"/>
            <a:r>
              <a:rPr lang="ru-RU" b="1" dirty="0" smtClean="0">
                <a:solidFill>
                  <a:srgbClr val="0070C0"/>
                </a:solidFill>
                <a:latin typeface="+mn-lt"/>
                <a:ea typeface="ヒラギノ角ゴ Pro W3"/>
              </a:rPr>
              <a:t>Энергоаудит часть </a:t>
            </a:r>
            <a:r>
              <a:rPr lang="de-DE" b="1" dirty="0" smtClean="0">
                <a:solidFill>
                  <a:srgbClr val="0070C0"/>
                </a:solidFill>
                <a:latin typeface="+mn-lt"/>
                <a:ea typeface="ヒラギノ角ゴ Pro W3"/>
              </a:rPr>
              <a:t>2 – </a:t>
            </a:r>
            <a:r>
              <a:rPr lang="ru-RU" b="1" dirty="0" smtClean="0">
                <a:solidFill>
                  <a:srgbClr val="0070C0"/>
                </a:solidFill>
                <a:latin typeface="+mn-lt"/>
                <a:ea typeface="ヒラギノ角ゴ Pro W3"/>
              </a:rPr>
              <a:t>информационные приложения</a:t>
            </a:r>
            <a:r>
              <a:rPr lang="de-DE" b="1" dirty="0" smtClean="0">
                <a:solidFill>
                  <a:srgbClr val="0070C0"/>
                </a:solidFill>
                <a:latin typeface="+mn-lt"/>
                <a:ea typeface="ヒラギノ角ゴ Pro W3"/>
              </a:rPr>
              <a:t/>
            </a:r>
            <a:br>
              <a:rPr lang="de-DE" b="1" dirty="0" smtClean="0">
                <a:solidFill>
                  <a:srgbClr val="0070C0"/>
                </a:solidFill>
                <a:latin typeface="+mn-lt"/>
                <a:ea typeface="ヒラギノ角ゴ Pro W3"/>
              </a:rPr>
            </a:br>
            <a:endParaRPr lang="de-DE" b="1" dirty="0" smtClean="0">
              <a:solidFill>
                <a:srgbClr val="0070C0"/>
              </a:solidFill>
              <a:latin typeface="+mn-lt"/>
              <a:ea typeface="ヒラギノ角ゴ Pro W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/>
        </p:nvSpPr>
        <p:spPr>
          <a:xfrm>
            <a:off x="2843808" y="1635646"/>
            <a:ext cx="2359025" cy="13477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b="1" dirty="0"/>
              <a:t>DIN EN 16247 - </a:t>
            </a:r>
            <a:r>
              <a:rPr lang="de-DE" sz="1400" b="1" dirty="0" smtClean="0"/>
              <a:t>3:2012</a:t>
            </a:r>
            <a:endParaRPr lang="de-DE" sz="1400" b="1" dirty="0"/>
          </a:p>
          <a:p>
            <a:pPr algn="ctr">
              <a:defRPr/>
            </a:pPr>
            <a:r>
              <a:rPr lang="ru-RU" sz="1400" b="1" dirty="0"/>
              <a:t>Процессы</a:t>
            </a:r>
            <a:endParaRPr lang="de-DE" sz="1400" dirty="0"/>
          </a:p>
        </p:txBody>
      </p:sp>
      <p:sp>
        <p:nvSpPr>
          <p:cNvPr id="8" name="Ellipse 7"/>
          <p:cNvSpPr/>
          <p:nvPr/>
        </p:nvSpPr>
        <p:spPr>
          <a:xfrm>
            <a:off x="5004048" y="1059582"/>
            <a:ext cx="2351087" cy="871538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smtClean="0">
                <a:solidFill>
                  <a:schemeClr val="tx1"/>
                </a:solidFill>
              </a:rPr>
              <a:t>2. </a:t>
            </a:r>
            <a:r>
              <a:rPr lang="ru-RU" sz="1400" smtClean="0">
                <a:solidFill>
                  <a:schemeClr val="tx1"/>
                </a:solidFill>
              </a:rPr>
              <a:t>Нормативные ссылки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1907704" y="771550"/>
            <a:ext cx="2293937" cy="871538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solidFill>
                  <a:schemeClr val="tx1"/>
                </a:solidFill>
              </a:rPr>
              <a:t>1.</a:t>
            </a:r>
            <a:r>
              <a:rPr lang="ru-RU" sz="1400" dirty="0">
                <a:solidFill>
                  <a:schemeClr val="tx1"/>
                </a:solidFill>
              </a:rPr>
              <a:t> Область применения</a:t>
            </a:r>
            <a:endParaRPr lang="de-DE" sz="1400" dirty="0">
              <a:solidFill>
                <a:schemeClr val="tx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5220072" y="2355726"/>
            <a:ext cx="2216150" cy="869950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solidFill>
                  <a:schemeClr val="tx1"/>
                </a:solidFill>
              </a:rPr>
              <a:t>3. </a:t>
            </a:r>
            <a:r>
              <a:rPr lang="ru-RU" sz="1400" dirty="0">
                <a:solidFill>
                  <a:schemeClr val="tx1"/>
                </a:solidFill>
              </a:rPr>
              <a:t>Терминология</a:t>
            </a:r>
          </a:p>
        </p:txBody>
      </p:sp>
      <p:sp>
        <p:nvSpPr>
          <p:cNvPr id="11" name="Ellipse 10"/>
          <p:cNvSpPr/>
          <p:nvPr/>
        </p:nvSpPr>
        <p:spPr>
          <a:xfrm>
            <a:off x="3446465" y="3489853"/>
            <a:ext cx="2155825" cy="871538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solidFill>
                  <a:schemeClr val="tx1"/>
                </a:solidFill>
              </a:rPr>
              <a:t>4. </a:t>
            </a:r>
            <a:r>
              <a:rPr lang="ru-RU" sz="1400" dirty="0">
                <a:solidFill>
                  <a:schemeClr val="tx1"/>
                </a:solidFill>
              </a:rPr>
              <a:t>Требования по качеству</a:t>
            </a:r>
          </a:p>
        </p:txBody>
      </p:sp>
      <p:sp>
        <p:nvSpPr>
          <p:cNvPr id="12" name="Ellipse 11"/>
          <p:cNvSpPr/>
          <p:nvPr/>
        </p:nvSpPr>
        <p:spPr>
          <a:xfrm>
            <a:off x="457202" y="2297547"/>
            <a:ext cx="2170113" cy="1030287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solidFill>
                  <a:schemeClr val="tx1"/>
                </a:solidFill>
              </a:rPr>
              <a:t>5. </a:t>
            </a:r>
            <a:r>
              <a:rPr lang="ru-RU" sz="1400" dirty="0">
                <a:solidFill>
                  <a:schemeClr val="tx1"/>
                </a:solidFill>
              </a:rPr>
              <a:t>Элементы процесса энергоаудита</a:t>
            </a:r>
          </a:p>
        </p:txBody>
      </p:sp>
      <p:sp>
        <p:nvSpPr>
          <p:cNvPr id="13" name="Pfeil nach rechts 12"/>
          <p:cNvSpPr/>
          <p:nvPr/>
        </p:nvSpPr>
        <p:spPr>
          <a:xfrm rot="477915">
            <a:off x="4290647" y="917416"/>
            <a:ext cx="1077913" cy="1714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4" name="Pfeil nach rechts 13"/>
          <p:cNvSpPr/>
          <p:nvPr/>
        </p:nvSpPr>
        <p:spPr>
          <a:xfrm rot="3749730">
            <a:off x="6690856" y="2007118"/>
            <a:ext cx="465137" cy="1889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5" name="Pfeil nach rechts 14"/>
          <p:cNvSpPr/>
          <p:nvPr/>
        </p:nvSpPr>
        <p:spPr>
          <a:xfrm rot="9731878">
            <a:off x="5550910" y="3443958"/>
            <a:ext cx="944562" cy="2127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6" name="Pfeil nach rechts 15"/>
          <p:cNvSpPr/>
          <p:nvPr/>
        </p:nvSpPr>
        <p:spPr>
          <a:xfrm rot="12188308">
            <a:off x="2528888" y="3146261"/>
            <a:ext cx="946150" cy="2127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7" name="Pfeil nach rechts 16"/>
          <p:cNvSpPr/>
          <p:nvPr/>
        </p:nvSpPr>
        <p:spPr>
          <a:xfrm rot="19598403">
            <a:off x="1777440" y="1675526"/>
            <a:ext cx="463550" cy="18891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4592" name="Textfeld 17"/>
          <p:cNvSpPr txBox="1">
            <a:spLocks noChangeArrowheads="1"/>
          </p:cNvSpPr>
          <p:nvPr/>
        </p:nvSpPr>
        <p:spPr bwMode="auto">
          <a:xfrm>
            <a:off x="179512" y="1653649"/>
            <a:ext cx="22391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de-DE" sz="1400" dirty="0">
                <a:latin typeface="+mn-lt"/>
              </a:rPr>
              <a:t>5.1-5.7 </a:t>
            </a:r>
            <a:r>
              <a:rPr lang="ru-RU" sz="1400" dirty="0">
                <a:latin typeface="+mn-lt"/>
              </a:rPr>
              <a:t>смотри </a:t>
            </a:r>
            <a:endParaRPr lang="de-DE" sz="1400" dirty="0" smtClean="0">
              <a:latin typeface="+mn-lt"/>
            </a:endParaRPr>
          </a:p>
          <a:p>
            <a:pPr algn="l"/>
            <a:r>
              <a:rPr lang="ru-RU" sz="1400" dirty="0" smtClean="0">
                <a:latin typeface="+mn-lt"/>
              </a:rPr>
              <a:t>часть </a:t>
            </a:r>
            <a:r>
              <a:rPr lang="de-DE" sz="1400" dirty="0">
                <a:latin typeface="+mn-lt"/>
              </a:rPr>
              <a:t>1</a:t>
            </a:r>
          </a:p>
        </p:txBody>
      </p:sp>
      <p:sp>
        <p:nvSpPr>
          <p:cNvPr id="24593" name="Textfeld 18"/>
          <p:cNvSpPr txBox="1">
            <a:spLocks noChangeArrowheads="1"/>
          </p:cNvSpPr>
          <p:nvPr/>
        </p:nvSpPr>
        <p:spPr bwMode="auto">
          <a:xfrm>
            <a:off x="3851920" y="4378773"/>
            <a:ext cx="23939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de-DE" sz="1400" dirty="0">
                <a:latin typeface="+mn-lt"/>
              </a:rPr>
              <a:t>4.1 </a:t>
            </a:r>
            <a:r>
              <a:rPr lang="ru-RU" sz="1400" dirty="0">
                <a:latin typeface="+mn-lt"/>
              </a:rPr>
              <a:t>Энергоаудитор</a:t>
            </a:r>
          </a:p>
          <a:p>
            <a:pPr algn="l"/>
            <a:r>
              <a:rPr lang="ru-RU" sz="1400" dirty="0">
                <a:latin typeface="+mn-lt"/>
              </a:rPr>
              <a:t>4.2 Процесс энергоаудита</a:t>
            </a:r>
          </a:p>
        </p:txBody>
      </p:sp>
      <p:sp>
        <p:nvSpPr>
          <p:cNvPr id="24594" name="Textfeld 19"/>
          <p:cNvSpPr txBox="1">
            <a:spLocks noChangeArrowheads="1"/>
          </p:cNvSpPr>
          <p:nvPr/>
        </p:nvSpPr>
        <p:spPr bwMode="auto">
          <a:xfrm>
            <a:off x="179512" y="3435846"/>
            <a:ext cx="33401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latin typeface="+mn-lt"/>
              </a:rPr>
              <a:t>информационные приложения</a:t>
            </a:r>
          </a:p>
          <a:p>
            <a:r>
              <a:rPr lang="ru-RU" sz="1200" dirty="0">
                <a:latin typeface="+mn-lt"/>
              </a:rPr>
              <a:t>приложение</a:t>
            </a:r>
            <a:r>
              <a:rPr lang="de-DE" sz="1200" dirty="0">
                <a:latin typeface="+mn-lt"/>
              </a:rPr>
              <a:t> A (</a:t>
            </a:r>
            <a:r>
              <a:rPr lang="ru-RU" sz="1200" dirty="0">
                <a:latin typeface="+mn-lt"/>
              </a:rPr>
              <a:t>информационное</a:t>
            </a:r>
            <a:r>
              <a:rPr lang="de-DE" sz="1200" dirty="0">
                <a:latin typeface="+mn-lt"/>
              </a:rPr>
              <a:t>)</a:t>
            </a:r>
            <a:r>
              <a:rPr lang="ru-RU" sz="1200" dirty="0">
                <a:latin typeface="+mn-lt"/>
              </a:rPr>
              <a:t> </a:t>
            </a:r>
          </a:p>
          <a:p>
            <a:r>
              <a:rPr lang="ru-RU" sz="1200" dirty="0">
                <a:latin typeface="+mn-lt"/>
              </a:rPr>
              <a:t>Блок-схема процесса энергоаудита </a:t>
            </a:r>
            <a:r>
              <a:rPr lang="de-DE" sz="1200" dirty="0">
                <a:latin typeface="+mn-lt"/>
              </a:rPr>
              <a:t> </a:t>
            </a:r>
          </a:p>
          <a:p>
            <a:r>
              <a:rPr lang="ru-RU" sz="1200" dirty="0">
                <a:latin typeface="+mn-lt"/>
              </a:rPr>
              <a:t>приложение</a:t>
            </a:r>
            <a:r>
              <a:rPr lang="de-DE" sz="1200" dirty="0">
                <a:latin typeface="+mn-lt"/>
              </a:rPr>
              <a:t> B (</a:t>
            </a:r>
            <a:r>
              <a:rPr lang="ru-RU" sz="1200" dirty="0">
                <a:latin typeface="+mn-lt"/>
              </a:rPr>
              <a:t>информационное</a:t>
            </a:r>
            <a:r>
              <a:rPr lang="de-DE" sz="1200" dirty="0">
                <a:latin typeface="+mn-lt"/>
              </a:rPr>
              <a:t>) </a:t>
            </a:r>
            <a:r>
              <a:rPr lang="ru-RU" sz="1200" dirty="0">
                <a:latin typeface="+mn-lt"/>
              </a:rPr>
              <a:t>Примерный список собираемых данных</a:t>
            </a:r>
            <a:r>
              <a:rPr lang="de-DE" sz="1200" dirty="0">
                <a:latin typeface="+mn-lt"/>
              </a:rPr>
              <a:t> </a:t>
            </a:r>
          </a:p>
          <a:p>
            <a:r>
              <a:rPr lang="ru-RU" sz="1200" dirty="0">
                <a:latin typeface="+mn-lt"/>
              </a:rPr>
              <a:t>приложение</a:t>
            </a:r>
            <a:r>
              <a:rPr lang="de-DE" sz="1200" dirty="0">
                <a:latin typeface="+mn-lt"/>
              </a:rPr>
              <a:t> C (</a:t>
            </a:r>
            <a:r>
              <a:rPr lang="ru-RU" sz="1200" dirty="0">
                <a:latin typeface="+mn-lt"/>
              </a:rPr>
              <a:t>информационное</a:t>
            </a:r>
            <a:r>
              <a:rPr lang="de-DE" sz="1200" dirty="0">
                <a:latin typeface="+mn-lt"/>
              </a:rPr>
              <a:t>) </a:t>
            </a:r>
            <a:r>
              <a:rPr lang="ru-RU" sz="1200" dirty="0">
                <a:latin typeface="+mn-lt"/>
              </a:rPr>
              <a:t>Качество плана по замеру данных</a:t>
            </a:r>
            <a:endParaRPr lang="de-DE" sz="1200" dirty="0">
              <a:latin typeface="+mn-lt"/>
            </a:endParaRPr>
          </a:p>
          <a:p>
            <a:pPr algn="l"/>
            <a:endParaRPr lang="de-DE" sz="1200" dirty="0"/>
          </a:p>
        </p:txBody>
      </p:sp>
      <p:sp>
        <p:nvSpPr>
          <p:cNvPr id="18" name="Titel 17"/>
          <p:cNvSpPr>
            <a:spLocks noGrp="1"/>
          </p:cNvSpPr>
          <p:nvPr>
            <p:ph type="title"/>
          </p:nvPr>
        </p:nvSpPr>
        <p:spPr>
          <a:xfrm>
            <a:off x="179512" y="123478"/>
            <a:ext cx="8229600" cy="70788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  <a:ea typeface="ヒラギノ角ゴ Pro W3"/>
              </a:rPr>
              <a:t>Энергоаудит</a:t>
            </a:r>
            <a:r>
              <a:rPr lang="de-DE" b="1" dirty="0" smtClean="0">
                <a:solidFill>
                  <a:srgbClr val="0070C0"/>
                </a:solidFill>
                <a:ea typeface="ヒラギノ角ゴ Pro W3"/>
              </a:rPr>
              <a:t> </a:t>
            </a:r>
            <a:r>
              <a:rPr lang="ru-RU" b="1" dirty="0" smtClean="0">
                <a:solidFill>
                  <a:srgbClr val="0070C0"/>
                </a:solidFill>
                <a:ea typeface="ヒラギノ角ゴ Pro W3"/>
              </a:rPr>
              <a:t>часть </a:t>
            </a:r>
            <a:r>
              <a:rPr lang="de-DE" b="1" dirty="0" smtClean="0">
                <a:solidFill>
                  <a:srgbClr val="0070C0"/>
                </a:solidFill>
                <a:ea typeface="ヒラギノ角ゴ Pro W3"/>
              </a:rPr>
              <a:t>3</a:t>
            </a:r>
            <a:r>
              <a:rPr lang="de-DE" dirty="0" smtClean="0">
                <a:ea typeface="ヒラギノ角ゴ Pro W3"/>
              </a:rPr>
              <a:t/>
            </a:r>
            <a:br>
              <a:rPr lang="de-DE" dirty="0" smtClean="0">
                <a:ea typeface="ヒラギノ角ゴ Pro W3"/>
              </a:rPr>
            </a:b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771550"/>
            <a:ext cx="6995120" cy="356439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Введение</a:t>
            </a:r>
            <a:endParaRPr lang="de-DE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Деятельность по стандартизации ISO / CEN / DIN в области энергоэффективности</a:t>
            </a:r>
            <a:endParaRPr lang="de-DE" b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ru-RU" dirty="0" smtClean="0">
                <a:latin typeface="+mn-lt"/>
                <a:ea typeface="+mn-ea"/>
                <a:cs typeface="+mn-cs"/>
              </a:rPr>
              <a:t>Международная деятельность по стандартизации (ИСО)</a:t>
            </a:r>
            <a:r>
              <a:rPr lang="de-DE" dirty="0" smtClean="0">
                <a:latin typeface="+mn-lt"/>
                <a:ea typeface="+mn-ea"/>
                <a:cs typeface="+mn-cs"/>
              </a:rPr>
              <a:t> ISO TC 242 und ISO TC 257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  <a:latin typeface="+mn-lt"/>
              </a:rPr>
              <a:t>Европейская деятельность по стандартизации ( CEN )</a:t>
            </a:r>
            <a:endParaRPr lang="de-DE" dirty="0" smtClean="0">
              <a:solidFill>
                <a:schemeClr val="tx1"/>
              </a:solidFill>
              <a:latin typeface="+mn-lt"/>
            </a:endParaRPr>
          </a:p>
          <a:p>
            <a:pPr lvl="1"/>
            <a:r>
              <a:rPr lang="ru-RU" dirty="0" smtClean="0">
                <a:solidFill>
                  <a:schemeClr val="tx1"/>
                </a:solidFill>
                <a:latin typeface="+mn-lt"/>
              </a:rPr>
              <a:t>Национальная деятельность по стандартизации (DIN)</a:t>
            </a:r>
            <a:endParaRPr lang="de-DE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Обзор стандартов серии</a:t>
            </a:r>
            <a:r>
              <a:rPr lang="de-DE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16000</a:t>
            </a:r>
          </a:p>
          <a:p>
            <a:r>
              <a:rPr lang="de-DE" b="1" dirty="0" smtClean="0">
                <a:solidFill>
                  <a:schemeClr val="tx1"/>
                </a:solidFill>
                <a:latin typeface="+mn-lt"/>
              </a:rPr>
              <a:t>DIN EN</a:t>
            </a:r>
            <a:r>
              <a:rPr lang="ru-RU" b="1" dirty="0" smtClean="0">
                <a:solidFill>
                  <a:schemeClr val="tx1"/>
                </a:solidFill>
                <a:latin typeface="+mn-lt"/>
              </a:rPr>
              <a:t> 16247:2012  Энергоаудиты</a:t>
            </a:r>
            <a:endParaRPr lang="de-DE" b="1" dirty="0" smtClean="0">
              <a:solidFill>
                <a:schemeClr val="tx1"/>
              </a:solidFill>
              <a:latin typeface="+mn-lt"/>
            </a:endParaRPr>
          </a:p>
          <a:p>
            <a:pPr lvl="1"/>
            <a:r>
              <a:rPr lang="ru-RU" dirty="0" smtClean="0">
                <a:solidFill>
                  <a:schemeClr val="tx1"/>
                </a:solidFill>
                <a:latin typeface="+mn-lt"/>
              </a:rPr>
              <a:t>Элементы процесса энергоаудита</a:t>
            </a:r>
            <a:endParaRPr lang="de-DE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Перспективы</a:t>
            </a:r>
            <a:r>
              <a:rPr lang="de-DE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 / ISO </a:t>
            </a: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области стандартизации</a:t>
            </a:r>
            <a:endParaRPr lang="de-DE" dirty="0"/>
          </a:p>
        </p:txBody>
      </p:sp>
      <p:pic>
        <p:nvPicPr>
          <p:cNvPr id="31746" name="Picture 2" descr="C:\Program Files (x86)\Microsoft Office\MEDIA\CAGCAT10\j01958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23478"/>
            <a:ext cx="1024463" cy="790538"/>
          </a:xfrm>
          <a:prstGeom prst="rect">
            <a:avLst/>
          </a:prstGeom>
          <a:noFill/>
        </p:spPr>
      </p:pic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27286-781B-4162-8522-D72D07450837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/>
        </p:nvSpPr>
        <p:spPr>
          <a:xfrm>
            <a:off x="2699792" y="1635646"/>
            <a:ext cx="2359025" cy="134778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b="1" dirty="0">
                <a:solidFill>
                  <a:srgbClr val="FFFFFF"/>
                </a:solidFill>
                <a:ea typeface="ヒラギノ角ゴ Pro W3"/>
                <a:cs typeface="ヒラギノ角ゴ Pro W3"/>
              </a:rPr>
              <a:t>DIN EN 16247 - 4:2012</a:t>
            </a:r>
          </a:p>
          <a:p>
            <a:pPr algn="ctr">
              <a:defRPr/>
            </a:pPr>
            <a:endParaRPr lang="de-DE" sz="1400" b="1" dirty="0">
              <a:solidFill>
                <a:srgbClr val="FFFFFF"/>
              </a:solidFill>
              <a:ea typeface="ヒラギノ角ゴ Pro W3"/>
              <a:cs typeface="ヒラギノ角ゴ Pro W3"/>
            </a:endParaRPr>
          </a:p>
          <a:p>
            <a:pPr algn="ctr">
              <a:defRPr/>
            </a:pPr>
            <a:r>
              <a:rPr lang="ru-RU" sz="1400" b="1" dirty="0">
                <a:solidFill>
                  <a:srgbClr val="FFFFFF"/>
                </a:solidFill>
                <a:ea typeface="ヒラギノ角ゴ Pro W3"/>
                <a:cs typeface="ヒラギノ角ゴ Pro W3"/>
              </a:rPr>
              <a:t>транспорт</a:t>
            </a:r>
            <a:endParaRPr lang="de-DE" sz="1400" dirty="0">
              <a:solidFill>
                <a:srgbClr val="FFFFFF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8" name="Ellipse 7"/>
          <p:cNvSpPr/>
          <p:nvPr/>
        </p:nvSpPr>
        <p:spPr>
          <a:xfrm>
            <a:off x="4644008" y="915566"/>
            <a:ext cx="2351087" cy="871538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solidFill>
                  <a:schemeClr val="tx1"/>
                </a:solidFill>
                <a:ea typeface="ヒラギノ角ゴ Pro W3"/>
                <a:cs typeface="ヒラギノ角ゴ Pro W3"/>
              </a:rPr>
              <a:t>2. </a:t>
            </a:r>
            <a:r>
              <a:rPr lang="ru-RU" sz="1400" dirty="0">
                <a:solidFill>
                  <a:schemeClr val="tx1"/>
                </a:solidFill>
                <a:ea typeface="ヒラギノ角ゴ Pro W3"/>
                <a:cs typeface="ヒラギノ角ゴ Pro W3"/>
              </a:rPr>
              <a:t>Нормативные ссылки</a:t>
            </a:r>
            <a:endParaRPr lang="de-DE" sz="1400" dirty="0">
              <a:solidFill>
                <a:schemeClr val="tx1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9" name="Ellipse 8"/>
          <p:cNvSpPr/>
          <p:nvPr/>
        </p:nvSpPr>
        <p:spPr>
          <a:xfrm>
            <a:off x="1547664" y="699542"/>
            <a:ext cx="2293937" cy="871538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solidFill>
                  <a:schemeClr val="tx1"/>
                </a:solidFill>
                <a:ea typeface="ヒラギノ角ゴ Pro W3"/>
                <a:cs typeface="ヒラギノ角ゴ Pro W3"/>
              </a:rPr>
              <a:t>1. </a:t>
            </a:r>
            <a:r>
              <a:rPr lang="ru-RU" sz="1400" dirty="0">
                <a:solidFill>
                  <a:schemeClr val="tx1"/>
                </a:solidFill>
                <a:ea typeface="ヒラギノ角ゴ Pro W3"/>
                <a:cs typeface="ヒラギノ角ゴ Pro W3"/>
              </a:rPr>
              <a:t>Область применения</a:t>
            </a:r>
            <a:endParaRPr lang="de-DE" sz="1400" dirty="0">
              <a:solidFill>
                <a:schemeClr val="tx1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5220072" y="2139702"/>
            <a:ext cx="2216150" cy="869950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solidFill>
                  <a:schemeClr val="tx1"/>
                </a:solidFill>
                <a:ea typeface="ヒラギノ角ゴ Pro W3"/>
                <a:cs typeface="ヒラギノ角ゴ Pro W3"/>
              </a:rPr>
              <a:t>3. </a:t>
            </a:r>
            <a:r>
              <a:rPr lang="ru-RU" sz="1400" dirty="0">
                <a:solidFill>
                  <a:schemeClr val="tx1"/>
                </a:solidFill>
                <a:ea typeface="ヒラギノ角ゴ Pro W3"/>
                <a:cs typeface="ヒラギノ角ゴ Pro W3"/>
              </a:rPr>
              <a:t>Терминология</a:t>
            </a:r>
            <a:endParaRPr lang="de-DE" sz="1400" dirty="0">
              <a:solidFill>
                <a:schemeClr val="tx1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2555776" y="3507854"/>
            <a:ext cx="2155825" cy="871538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solidFill>
                  <a:schemeClr val="tx1"/>
                </a:solidFill>
                <a:ea typeface="ヒラギノ角ゴ Pro W3"/>
                <a:cs typeface="ヒラギノ角ゴ Pro W3"/>
              </a:rPr>
              <a:t>4. </a:t>
            </a:r>
            <a:r>
              <a:rPr lang="ru-RU" sz="1400" dirty="0">
                <a:solidFill>
                  <a:schemeClr val="tx1"/>
                </a:solidFill>
                <a:ea typeface="ヒラギノ角ゴ Pro W3"/>
                <a:cs typeface="ヒラギノ角ゴ Pro W3"/>
              </a:rPr>
              <a:t>Требования</a:t>
            </a:r>
            <a:endParaRPr lang="de-DE" sz="1400" dirty="0">
              <a:solidFill>
                <a:schemeClr val="tx1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250825" y="2135529"/>
            <a:ext cx="2376488" cy="1030287"/>
          </a:xfrm>
          <a:prstGeom prst="ellipse">
            <a:avLst/>
          </a:prstGeom>
          <a:noFill/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>
                <a:solidFill>
                  <a:schemeClr val="tx1"/>
                </a:solidFill>
                <a:ea typeface="ヒラギノ角ゴ Pro W3"/>
                <a:cs typeface="ヒラギノ角ゴ Pro W3"/>
              </a:rPr>
              <a:t>5. </a:t>
            </a:r>
            <a:r>
              <a:rPr lang="ru-RU" sz="1400" dirty="0">
                <a:solidFill>
                  <a:schemeClr val="tx1"/>
                </a:solidFill>
                <a:ea typeface="ヒラギノ角ゴ Pro W3"/>
                <a:cs typeface="ヒラギノ角ゴ Pro W3"/>
              </a:rPr>
              <a:t>Виды транспорта</a:t>
            </a:r>
            <a:endParaRPr lang="de-DE" sz="1400" dirty="0">
              <a:solidFill>
                <a:schemeClr val="tx1"/>
              </a:solidFill>
              <a:ea typeface="ヒラギノ角ゴ Pro W3"/>
              <a:cs typeface="ヒラギノ角ゴ Pro W3"/>
            </a:endParaRPr>
          </a:p>
        </p:txBody>
      </p:sp>
      <p:sp>
        <p:nvSpPr>
          <p:cNvPr id="13" name="Pfeil nach rechts 12"/>
          <p:cNvSpPr/>
          <p:nvPr/>
        </p:nvSpPr>
        <p:spPr>
          <a:xfrm rot="477915">
            <a:off x="3930607" y="773400"/>
            <a:ext cx="1077913" cy="1714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4" name="Pfeil nach rechts 13"/>
          <p:cNvSpPr/>
          <p:nvPr/>
        </p:nvSpPr>
        <p:spPr>
          <a:xfrm rot="3749730">
            <a:off x="6364027" y="1880379"/>
            <a:ext cx="341726" cy="1889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5" name="Pfeil nach rechts 14"/>
          <p:cNvSpPr/>
          <p:nvPr/>
        </p:nvSpPr>
        <p:spPr>
          <a:xfrm rot="9126752">
            <a:off x="4475104" y="3184299"/>
            <a:ext cx="944562" cy="2127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6" name="Pfeil nach rechts 15"/>
          <p:cNvSpPr/>
          <p:nvPr/>
        </p:nvSpPr>
        <p:spPr>
          <a:xfrm rot="12188308">
            <a:off x="2055459" y="3253147"/>
            <a:ext cx="946150" cy="2127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7" name="Pfeil nach rechts 16"/>
          <p:cNvSpPr/>
          <p:nvPr/>
        </p:nvSpPr>
        <p:spPr>
          <a:xfrm rot="19598403">
            <a:off x="1345392" y="1675528"/>
            <a:ext cx="463550" cy="18891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25616" name="Textfeld 17"/>
          <p:cNvSpPr txBox="1">
            <a:spLocks noChangeArrowheads="1"/>
          </p:cNvSpPr>
          <p:nvPr/>
        </p:nvSpPr>
        <p:spPr bwMode="auto">
          <a:xfrm>
            <a:off x="251520" y="3291830"/>
            <a:ext cx="2743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dirty="0">
                <a:latin typeface="+mn-lt"/>
              </a:rPr>
              <a:t>5.1</a:t>
            </a:r>
            <a:r>
              <a:rPr lang="ru-RU" sz="1200" dirty="0">
                <a:latin typeface="+mn-lt"/>
              </a:rPr>
              <a:t> Общее</a:t>
            </a:r>
            <a:endParaRPr lang="de-DE" sz="1200" dirty="0">
              <a:latin typeface="+mn-lt"/>
            </a:endParaRPr>
          </a:p>
          <a:p>
            <a:r>
              <a:rPr lang="de-DE" sz="1200" dirty="0">
                <a:latin typeface="+mn-lt"/>
              </a:rPr>
              <a:t>5.2 </a:t>
            </a:r>
            <a:r>
              <a:rPr lang="ru-RU" sz="1200" dirty="0">
                <a:latin typeface="+mn-lt"/>
              </a:rPr>
              <a:t>Автомобильный</a:t>
            </a:r>
            <a:endParaRPr lang="de-DE" sz="1200" dirty="0">
              <a:latin typeface="+mn-lt"/>
            </a:endParaRPr>
          </a:p>
          <a:p>
            <a:r>
              <a:rPr lang="de-DE" sz="1200" dirty="0">
                <a:latin typeface="+mn-lt"/>
              </a:rPr>
              <a:t>5.3 </a:t>
            </a:r>
            <a:r>
              <a:rPr lang="ru-RU" sz="1200" dirty="0">
                <a:latin typeface="+mn-lt"/>
              </a:rPr>
              <a:t>Рельсовый</a:t>
            </a:r>
            <a:endParaRPr lang="de-DE" sz="1200" dirty="0">
              <a:latin typeface="+mn-lt"/>
            </a:endParaRPr>
          </a:p>
          <a:p>
            <a:r>
              <a:rPr lang="de-DE" sz="1200" dirty="0">
                <a:latin typeface="+mn-lt"/>
              </a:rPr>
              <a:t>5.4 </a:t>
            </a:r>
            <a:r>
              <a:rPr lang="ru-RU" sz="1200" dirty="0">
                <a:latin typeface="+mn-lt"/>
              </a:rPr>
              <a:t>Воздушный</a:t>
            </a:r>
            <a:endParaRPr lang="de-DE" sz="1200" dirty="0">
              <a:latin typeface="+mn-lt"/>
            </a:endParaRPr>
          </a:p>
          <a:p>
            <a:r>
              <a:rPr lang="de-DE" sz="1200" dirty="0">
                <a:latin typeface="+mn-lt"/>
              </a:rPr>
              <a:t>5.5 </a:t>
            </a:r>
            <a:r>
              <a:rPr lang="ru-RU" sz="1200" dirty="0">
                <a:latin typeface="+mn-lt"/>
              </a:rPr>
              <a:t>Морской</a:t>
            </a:r>
            <a:endParaRPr lang="de-DE" sz="1200" dirty="0">
              <a:latin typeface="+mn-lt"/>
            </a:endParaRPr>
          </a:p>
        </p:txBody>
      </p:sp>
      <p:sp>
        <p:nvSpPr>
          <p:cNvPr id="25617" name="Textfeld 18"/>
          <p:cNvSpPr txBox="1">
            <a:spLocks noChangeArrowheads="1"/>
          </p:cNvSpPr>
          <p:nvPr/>
        </p:nvSpPr>
        <p:spPr bwMode="auto">
          <a:xfrm>
            <a:off x="4860032" y="3579862"/>
            <a:ext cx="237626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de-DE" sz="1200" dirty="0">
                <a:latin typeface="+mn-lt"/>
              </a:rPr>
              <a:t>4.1 </a:t>
            </a:r>
            <a:r>
              <a:rPr lang="ru-RU" sz="1200" dirty="0">
                <a:latin typeface="+mn-lt"/>
              </a:rPr>
              <a:t>П</a:t>
            </a:r>
            <a:r>
              <a:rPr lang="de-DE" sz="1200" dirty="0" err="1">
                <a:latin typeface="+mn-lt"/>
              </a:rPr>
              <a:t>ригодность</a:t>
            </a:r>
            <a:r>
              <a:rPr lang="ru-RU" sz="1200" dirty="0">
                <a:latin typeface="+mn-lt"/>
              </a:rPr>
              <a:t> аудитора</a:t>
            </a:r>
            <a:r>
              <a:rPr lang="de-DE" sz="1200" dirty="0">
                <a:latin typeface="+mn-lt"/>
              </a:rPr>
              <a:t>  </a:t>
            </a:r>
          </a:p>
          <a:p>
            <a:pPr algn="l"/>
            <a:r>
              <a:rPr lang="de-DE" sz="1200" dirty="0">
                <a:latin typeface="+mn-lt"/>
              </a:rPr>
              <a:t>4.2 </a:t>
            </a:r>
            <a:r>
              <a:rPr lang="ru-RU" sz="1200" dirty="0">
                <a:latin typeface="+mn-lt"/>
              </a:rPr>
              <a:t>Процесс аудита</a:t>
            </a:r>
            <a:endParaRPr lang="de-DE" sz="1200" dirty="0">
              <a:latin typeface="+mn-lt"/>
            </a:endParaRPr>
          </a:p>
          <a:p>
            <a:pPr algn="l"/>
            <a:r>
              <a:rPr lang="de-DE" sz="1200" dirty="0">
                <a:latin typeface="+mn-lt"/>
              </a:rPr>
              <a:t>4.3 </a:t>
            </a:r>
            <a:r>
              <a:rPr lang="ru-RU" sz="1200" dirty="0">
                <a:latin typeface="+mn-lt"/>
              </a:rPr>
              <a:t>Внутренняя коммуникация</a:t>
            </a:r>
            <a:endParaRPr lang="de-DE" sz="1200" dirty="0">
              <a:latin typeface="+mn-lt"/>
            </a:endParaRPr>
          </a:p>
          <a:p>
            <a:pPr algn="l"/>
            <a:r>
              <a:rPr lang="de-DE" sz="1200" dirty="0">
                <a:latin typeface="+mn-lt"/>
              </a:rPr>
              <a:t>4.4 </a:t>
            </a:r>
            <a:r>
              <a:rPr lang="ru-RU" sz="1200" dirty="0">
                <a:latin typeface="+mn-lt"/>
              </a:rPr>
              <a:t>Сбор данных</a:t>
            </a:r>
            <a:endParaRPr lang="de-DE" sz="1200" dirty="0">
              <a:latin typeface="+mn-lt"/>
            </a:endParaRPr>
          </a:p>
          <a:p>
            <a:pPr algn="l"/>
            <a:r>
              <a:rPr lang="de-DE" sz="1200" dirty="0">
                <a:latin typeface="+mn-lt"/>
              </a:rPr>
              <a:t>4.5 </a:t>
            </a:r>
            <a:r>
              <a:rPr lang="ru-RU" sz="1200" dirty="0">
                <a:latin typeface="+mn-lt"/>
              </a:rPr>
              <a:t>Обследование по месту</a:t>
            </a:r>
            <a:endParaRPr lang="de-DE" sz="1200" dirty="0">
              <a:latin typeface="+mn-lt"/>
            </a:endParaRPr>
          </a:p>
          <a:p>
            <a:pPr algn="l"/>
            <a:r>
              <a:rPr lang="de-DE" sz="1200" dirty="0">
                <a:latin typeface="+mn-lt"/>
              </a:rPr>
              <a:t>4.6 </a:t>
            </a:r>
            <a:r>
              <a:rPr lang="ru-RU" sz="1200" dirty="0">
                <a:latin typeface="+mn-lt"/>
              </a:rPr>
              <a:t>Анализ</a:t>
            </a:r>
            <a:endParaRPr lang="de-DE" sz="1200" dirty="0">
              <a:latin typeface="+mn-lt"/>
            </a:endParaRPr>
          </a:p>
          <a:p>
            <a:r>
              <a:rPr lang="de-DE" sz="1200" dirty="0">
                <a:latin typeface="+mn-lt"/>
              </a:rPr>
              <a:t>4.7 </a:t>
            </a:r>
            <a:r>
              <a:rPr lang="ru-RU" sz="1200" dirty="0">
                <a:latin typeface="+mn-lt"/>
              </a:rPr>
              <a:t>П</a:t>
            </a:r>
            <a:r>
              <a:rPr lang="de-DE" sz="1200" dirty="0" err="1">
                <a:latin typeface="+mn-lt"/>
              </a:rPr>
              <a:t>редставление</a:t>
            </a:r>
            <a:r>
              <a:rPr lang="de-DE" sz="1200" dirty="0">
                <a:latin typeface="+mn-lt"/>
              </a:rPr>
              <a:t> </a:t>
            </a:r>
            <a:r>
              <a:rPr lang="de-DE" sz="1200" dirty="0" err="1">
                <a:latin typeface="+mn-lt"/>
              </a:rPr>
              <a:t>отчёта</a:t>
            </a:r>
            <a:endParaRPr lang="de-DE" sz="1200" dirty="0">
              <a:latin typeface="+mn-lt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179512" y="19548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+mn-lt"/>
                <a:ea typeface="ヒラギノ角ゴ Pro W3"/>
              </a:rPr>
              <a:t>Энергоаудит</a:t>
            </a:r>
            <a:r>
              <a:rPr lang="de-DE" sz="2000" b="1" dirty="0" smtClean="0">
                <a:solidFill>
                  <a:srgbClr val="0070C0"/>
                </a:solidFill>
                <a:latin typeface="+mn-lt"/>
                <a:ea typeface="ヒラギノ角ゴ Pro W3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+mn-lt"/>
                <a:ea typeface="ヒラギノ角ゴ Pro W3"/>
              </a:rPr>
              <a:t>часть </a:t>
            </a:r>
            <a:r>
              <a:rPr lang="de-DE" sz="2000" b="1" dirty="0" smtClean="0">
                <a:solidFill>
                  <a:srgbClr val="0070C0"/>
                </a:solidFill>
                <a:latin typeface="+mn-lt"/>
                <a:ea typeface="ヒラギノ角ゴ Pro W3"/>
              </a:rPr>
              <a:t>4</a:t>
            </a:r>
            <a:endParaRPr lang="de-DE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6159"/>
          <p:cNvSpPr>
            <a:spLocks noChangeArrowheads="1"/>
          </p:cNvSpPr>
          <p:nvPr/>
        </p:nvSpPr>
        <p:spPr bwMode="auto">
          <a:xfrm>
            <a:off x="28575" y="141223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de-DE" sz="2400">
              <a:latin typeface="Times New Roman" pitchFamily="18" charset="0"/>
            </a:endParaRPr>
          </a:p>
        </p:txBody>
      </p:sp>
      <p:sp>
        <p:nvSpPr>
          <p:cNvPr id="6150" name="Rectangle 6162"/>
          <p:cNvSpPr>
            <a:spLocks noChangeArrowheads="1"/>
          </p:cNvSpPr>
          <p:nvPr/>
        </p:nvSpPr>
        <p:spPr bwMode="auto">
          <a:xfrm>
            <a:off x="-180975" y="1476524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6151" name="Rectangle 6163"/>
          <p:cNvSpPr>
            <a:spLocks noChangeArrowheads="1"/>
          </p:cNvSpPr>
          <p:nvPr/>
        </p:nvSpPr>
        <p:spPr bwMode="auto">
          <a:xfrm>
            <a:off x="28575" y="2262337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de-DE" sz="2400">
              <a:latin typeface="Times New Roman" pitchFamily="18" charset="0"/>
            </a:endParaRPr>
          </a:p>
        </p:txBody>
      </p:sp>
      <p:sp>
        <p:nvSpPr>
          <p:cNvPr id="82" name="Titel 81"/>
          <p:cNvSpPr>
            <a:spLocks noGrp="1"/>
          </p:cNvSpPr>
          <p:nvPr>
            <p:ph type="title"/>
          </p:nvPr>
        </p:nvSpPr>
        <p:spPr>
          <a:xfrm>
            <a:off x="251520" y="339502"/>
            <a:ext cx="7772400" cy="40011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Элементы процесса энергоаудита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83" name="Inhaltsplatzhalter 82"/>
          <p:cNvSpPr>
            <a:spLocks noGrp="1"/>
          </p:cNvSpPr>
          <p:nvPr>
            <p:ph idx="1"/>
          </p:nvPr>
        </p:nvSpPr>
        <p:spPr/>
        <p:txBody>
          <a:bodyPr anchor="ctr" anchorCtr="1"/>
          <a:lstStyle/>
          <a:p>
            <a:pPr marL="342900" indent="-342900">
              <a:buFont typeface="+mj-lt"/>
              <a:buAutoNum type="arabicPeriod"/>
            </a:pPr>
            <a:r>
              <a: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предварительный контакт</a:t>
            </a:r>
            <a:endParaRPr lang="de-DE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стартовое совещание</a:t>
            </a:r>
            <a:endParaRPr lang="de-DE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сбор данных</a:t>
            </a:r>
            <a:endParaRPr lang="de-DE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Обследование по месту</a:t>
            </a:r>
            <a:endParaRPr lang="de-DE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Анализ</a:t>
            </a:r>
            <a:endParaRPr lang="de-DE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отчёт</a:t>
            </a:r>
            <a:endParaRPr lang="de-DE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+mj-lt"/>
              <a:buAutoNum type="arabicPeriod"/>
            </a:pPr>
            <a:r>
              <a:rPr lang="de-DE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заключительное совещание</a:t>
            </a:r>
            <a:endParaRPr lang="de-DE" sz="2400" dirty="0"/>
          </a:p>
        </p:txBody>
      </p:sp>
      <p:sp>
        <p:nvSpPr>
          <p:cNvPr id="84" name="Pfeil nach rechts 83"/>
          <p:cNvSpPr/>
          <p:nvPr/>
        </p:nvSpPr>
        <p:spPr>
          <a:xfrm>
            <a:off x="467544" y="1779662"/>
            <a:ext cx="936104" cy="17281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Pfeil nach rechts 84"/>
          <p:cNvSpPr/>
          <p:nvPr/>
        </p:nvSpPr>
        <p:spPr>
          <a:xfrm>
            <a:off x="6228184" y="1995686"/>
            <a:ext cx="936104" cy="17281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27286-781B-4162-8522-D72D07450837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771550"/>
            <a:ext cx="7056784" cy="3524250"/>
          </a:xfrm>
        </p:spPr>
        <p:txBody>
          <a:bodyPr/>
          <a:lstStyle/>
          <a:p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</a:t>
            </a:r>
            <a:r>
              <a:rPr lang="ru-RU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предварительном контакте 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энергоаудитор должен получить специфическую информацию, например, общий контекст энергоаудита, а также согласовать с организацией, например, цели, потребности и ожидания в плане энергоаудита. </a:t>
            </a:r>
            <a:endParaRPr lang="de-DE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de-DE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 время </a:t>
            </a:r>
            <a:r>
              <a:rPr lang="ru-RU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стартового совещания 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заинтересованные стороны информируются о энергоаудите, в том числе о целях, области проведения, глубине и пределах энергоаудита.</a:t>
            </a:r>
            <a:endParaRPr lang="de-DE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de-DE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рамках </a:t>
            </a:r>
            <a:r>
              <a:rPr lang="ru-RU" sz="16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сбора данных </a:t>
            </a: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энергоаудитор в сотрудничестве с организацией собирает данные касающиеся энергопотребления (например, исторические данные энергопотребления, поправочные коэффициенты и существенные измерения, имеющие отношение к энергопотреблению). </a:t>
            </a:r>
            <a:endParaRPr lang="de-DE" sz="1600" dirty="0"/>
          </a:p>
        </p:txBody>
      </p:sp>
      <p:pic>
        <p:nvPicPr>
          <p:cNvPr id="34818" name="Picture 2" descr="C:\Program Files (x86)\Microsoft Office\MEDIA\CAGCAT10\j029323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931790"/>
            <a:ext cx="1019561" cy="564123"/>
          </a:xfrm>
          <a:prstGeom prst="rect">
            <a:avLst/>
          </a:prstGeom>
          <a:noFill/>
        </p:spPr>
      </p:pic>
      <p:sp>
        <p:nvSpPr>
          <p:cNvPr id="6" name="Titel 81"/>
          <p:cNvSpPr>
            <a:spLocks noGrp="1"/>
          </p:cNvSpPr>
          <p:nvPr>
            <p:ph type="title"/>
          </p:nvPr>
        </p:nvSpPr>
        <p:spPr>
          <a:xfrm>
            <a:off x="251520" y="195486"/>
            <a:ext cx="7772400" cy="40011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Элементы процесса энергоаудита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27286-781B-4162-8522-D72D07450837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771550"/>
            <a:ext cx="7056784" cy="3394472"/>
          </a:xfrm>
        </p:spPr>
        <p:txBody>
          <a:bodyPr/>
          <a:lstStyle/>
          <a:p>
            <a:r>
              <a:rPr lang="ru-RU" sz="1600" dirty="0" smtClean="0"/>
              <a:t>При </a:t>
            </a:r>
            <a:r>
              <a:rPr lang="ru-RU" sz="1600" b="1" dirty="0" smtClean="0"/>
              <a:t>обследовании по месту </a:t>
            </a:r>
            <a:r>
              <a:rPr lang="ru-RU" sz="1600" dirty="0" smtClean="0"/>
              <a:t>выполняются конкретные измерения обследуемого объекта(ов), при этом необходимо надежным способом обеспечить ситуации, которые соответствуют нормальной эксплуатации.</a:t>
            </a:r>
            <a:endParaRPr lang="de-DE" sz="1600" dirty="0" smtClean="0"/>
          </a:p>
          <a:p>
            <a:pPr>
              <a:buNone/>
            </a:pPr>
            <a:endParaRPr lang="de-DE" sz="1600" dirty="0" smtClean="0"/>
          </a:p>
          <a:p>
            <a:r>
              <a:rPr lang="ru-RU" sz="1600" dirty="0" smtClean="0"/>
              <a:t>На этапе </a:t>
            </a:r>
            <a:r>
              <a:rPr lang="ru-RU" sz="1600" b="1" dirty="0" smtClean="0"/>
              <a:t>анализа</a:t>
            </a:r>
            <a:r>
              <a:rPr lang="ru-RU" sz="1600" dirty="0" smtClean="0"/>
              <a:t> энергоаудитор устанавливает деятельность аудитируемого объекта, связанную с энергетикой, и выявляет возможности / меры по улучшению. </a:t>
            </a:r>
            <a:endParaRPr lang="de-DE" sz="1600" dirty="0" smtClean="0"/>
          </a:p>
          <a:p>
            <a:pPr>
              <a:buNone/>
            </a:pPr>
            <a:endParaRPr lang="de-DE" sz="1600" dirty="0" smtClean="0"/>
          </a:p>
          <a:p>
            <a:r>
              <a:rPr lang="ru-RU" sz="1600" dirty="0" smtClean="0"/>
              <a:t>В </a:t>
            </a:r>
            <a:r>
              <a:rPr lang="ru-RU" sz="1600" b="1" dirty="0" smtClean="0"/>
              <a:t>заключительном отчёте</a:t>
            </a:r>
            <a:r>
              <a:rPr lang="ru-RU" sz="1600" dirty="0" smtClean="0"/>
              <a:t>, который передаётся в ходе </a:t>
            </a:r>
            <a:r>
              <a:rPr lang="ru-RU" sz="1600" b="1" dirty="0" smtClean="0"/>
              <a:t>заключительного совещания</a:t>
            </a:r>
            <a:r>
              <a:rPr lang="ru-RU" sz="1600" dirty="0" smtClean="0"/>
              <a:t>, фиксируются результаты энергоаудита и представляются пути повышения энергоэффективности, включая предлагаемую программу их реализации.</a:t>
            </a:r>
            <a:endParaRPr lang="de-DE" sz="1600" dirty="0" smtClean="0"/>
          </a:p>
          <a:p>
            <a:endParaRPr lang="de-DE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27286-781B-4162-8522-D72D07450837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sp>
        <p:nvSpPr>
          <p:cNvPr id="5" name="Titel 81"/>
          <p:cNvSpPr>
            <a:spLocks noGrp="1"/>
          </p:cNvSpPr>
          <p:nvPr>
            <p:ph type="title"/>
          </p:nvPr>
        </p:nvSpPr>
        <p:spPr>
          <a:xfrm>
            <a:off x="179512" y="195486"/>
            <a:ext cx="7772400" cy="40011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Элементы процесса энергоаудита</a:t>
            </a:r>
            <a:endParaRPr lang="de-DE" dirty="0">
              <a:solidFill>
                <a:srgbClr val="0070C0"/>
              </a:solidFill>
            </a:endParaRPr>
          </a:p>
        </p:txBody>
      </p:sp>
      <p:pic>
        <p:nvPicPr>
          <p:cNvPr id="6" name="Picture 2" descr="C:\Program Files (x86)\Microsoft Office\MEDIA\CAGCAT10\j029323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075806"/>
            <a:ext cx="1019561" cy="5641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7772400" cy="40011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Перспективы</a:t>
            </a:r>
            <a:r>
              <a:rPr lang="de-DE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EN / ISO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в области стандартизации</a:t>
            </a: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95536" y="1491630"/>
            <a:ext cx="2016224" cy="28803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de-DE" sz="1000" b="1" dirty="0" smtClean="0">
                <a:effectLst/>
                <a:latin typeface="+mn-lt"/>
                <a:ea typeface="Times New Roman"/>
                <a:cs typeface="Times New Roman"/>
              </a:rPr>
              <a:t>ISO </a:t>
            </a:r>
            <a:r>
              <a:rPr lang="de-DE" sz="1000" b="1" dirty="0">
                <a:effectLst/>
                <a:latin typeface="+mn-lt"/>
                <a:ea typeface="Times New Roman"/>
                <a:cs typeface="Times New Roman"/>
              </a:rPr>
              <a:t>50002 </a:t>
            </a:r>
            <a:endParaRPr lang="ru-RU" sz="1000" b="1" dirty="0" smtClean="0">
              <a:effectLst/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ru-RU" sz="1000" dirty="0" smtClean="0">
                <a:latin typeface="+mn-lt"/>
                <a:ea typeface="Times New Roman"/>
                <a:cs typeface="Times New Roman"/>
              </a:rPr>
              <a:t>Энергоаудит </a:t>
            </a:r>
            <a:r>
              <a:rPr lang="ru-RU" sz="1000" dirty="0">
                <a:latin typeface="+mn-lt"/>
                <a:ea typeface="Times New Roman"/>
                <a:cs typeface="Times New Roman"/>
              </a:rPr>
              <a:t>– Приложение С Здания</a:t>
            </a:r>
            <a:endParaRPr lang="en-US" sz="1000" dirty="0">
              <a:effectLst/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ru-RU" sz="1000" dirty="0" smtClean="0">
                <a:latin typeface="+mn-lt"/>
                <a:ea typeface="Times New Roman"/>
                <a:cs typeface="Times New Roman"/>
              </a:rPr>
              <a:t>Статья </a:t>
            </a:r>
            <a:r>
              <a:rPr lang="ru-RU" sz="1000" dirty="0">
                <a:latin typeface="+mn-lt"/>
                <a:ea typeface="Times New Roman"/>
                <a:cs typeface="Times New Roman"/>
              </a:rPr>
              <a:t>4 – Образцовая роль общественных </a:t>
            </a:r>
            <a:r>
              <a:rPr lang="ru-RU" sz="1000" dirty="0" smtClean="0">
                <a:latin typeface="+mn-lt"/>
                <a:ea typeface="Times New Roman"/>
                <a:cs typeface="Times New Roman"/>
              </a:rPr>
              <a:t>зданий</a:t>
            </a:r>
            <a:endParaRPr lang="en-US" sz="1000" dirty="0">
              <a:effectLst/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ru-RU" sz="1000" dirty="0" smtClean="0">
                <a:latin typeface="+mn-lt"/>
                <a:ea typeface="Times New Roman"/>
                <a:cs typeface="Times New Roman"/>
              </a:rPr>
              <a:t>Мандат </a:t>
            </a:r>
            <a:r>
              <a:rPr lang="ru-RU" sz="1000" dirty="0">
                <a:latin typeface="+mn-lt"/>
                <a:ea typeface="Times New Roman"/>
                <a:cs typeface="Times New Roman"/>
              </a:rPr>
              <a:t>M/480 </a:t>
            </a:r>
            <a:r>
              <a:rPr lang="ru-RU" sz="1000" dirty="0" smtClean="0">
                <a:latin typeface="+mn-lt"/>
                <a:ea typeface="Times New Roman"/>
                <a:cs typeface="Times New Roman"/>
              </a:rPr>
              <a:t>для энергоэффективности </a:t>
            </a:r>
            <a:r>
              <a:rPr lang="ru-RU" sz="1000" dirty="0">
                <a:latin typeface="+mn-lt"/>
                <a:ea typeface="Times New Roman"/>
                <a:cs typeface="Times New Roman"/>
              </a:rPr>
              <a:t>зданий</a:t>
            </a:r>
            <a:endParaRPr lang="en-US" sz="1000" dirty="0">
              <a:effectLst/>
              <a:latin typeface="+mn-lt"/>
              <a:ea typeface="Times New Roman"/>
              <a:cs typeface="Times New Roman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699792" y="1563638"/>
            <a:ext cx="1988423" cy="28083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de-DE" sz="1000" b="1" dirty="0" smtClean="0">
                <a:effectLst/>
                <a:latin typeface="+mj-lt"/>
                <a:ea typeface="Times New Roman"/>
                <a:cs typeface="Times New Roman"/>
              </a:rPr>
              <a:t>ISO </a:t>
            </a:r>
            <a:r>
              <a:rPr lang="de-DE" sz="1000" b="1" dirty="0">
                <a:effectLst/>
                <a:latin typeface="+mj-lt"/>
                <a:ea typeface="Times New Roman"/>
                <a:cs typeface="Times New Roman"/>
              </a:rPr>
              <a:t>50004 </a:t>
            </a:r>
            <a:endParaRPr lang="de-DE" sz="1000" b="1" dirty="0" smtClean="0">
              <a:effectLst/>
              <a:latin typeface="+mj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ru-RU" sz="1000" dirty="0" smtClean="0">
                <a:latin typeface="+mj-lt"/>
                <a:ea typeface="Times New Roman"/>
                <a:cs typeface="Times New Roman"/>
              </a:rPr>
              <a:t>Руководство </a:t>
            </a:r>
            <a:r>
              <a:rPr lang="ru-RU" sz="1000" dirty="0">
                <a:latin typeface="+mj-lt"/>
                <a:ea typeface="Times New Roman"/>
                <a:cs typeface="Times New Roman"/>
              </a:rPr>
              <a:t>для внедрения, поддержания и улучшения системы энергоменеджмента</a:t>
            </a:r>
            <a:endParaRPr lang="en-US" sz="1000" dirty="0">
              <a:effectLst/>
              <a:latin typeface="+mj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de-DE" sz="1000" b="1" dirty="0" err="1">
                <a:effectLst/>
                <a:latin typeface="+mj-lt"/>
                <a:ea typeface="Times New Roman"/>
                <a:cs typeface="Times New Roman"/>
              </a:rPr>
              <a:t>Pr</a:t>
            </a:r>
            <a:r>
              <a:rPr lang="de-DE" sz="1000" b="1" dirty="0">
                <a:effectLst/>
                <a:latin typeface="+mj-lt"/>
                <a:ea typeface="Times New Roman"/>
                <a:cs typeface="Times New Roman"/>
              </a:rPr>
              <a:t> ISO 17570 </a:t>
            </a:r>
            <a:endParaRPr lang="de-DE" sz="1000" b="1" dirty="0" smtClean="0">
              <a:effectLst/>
              <a:latin typeface="+mj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ru-RU" sz="1000" dirty="0" smtClean="0">
                <a:latin typeface="+mj-lt"/>
                <a:ea typeface="Times New Roman"/>
                <a:cs typeface="Times New Roman"/>
              </a:rPr>
              <a:t>Основы </a:t>
            </a:r>
            <a:r>
              <a:rPr lang="ru-RU" sz="1000" dirty="0">
                <a:latin typeface="+mj-lt"/>
                <a:ea typeface="Times New Roman"/>
                <a:cs typeface="Times New Roman"/>
              </a:rPr>
              <a:t>энергетики -общие принципы</a:t>
            </a:r>
            <a:endParaRPr lang="en-US" sz="1000" dirty="0">
              <a:effectLst/>
              <a:latin typeface="+mj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de-DE" sz="1000" b="1" dirty="0" err="1">
                <a:effectLst/>
                <a:latin typeface="+mj-lt"/>
                <a:ea typeface="Times New Roman"/>
                <a:cs typeface="Times New Roman"/>
              </a:rPr>
              <a:t>Pr</a:t>
            </a:r>
            <a:r>
              <a:rPr lang="de-DE" sz="1000" b="1" dirty="0">
                <a:effectLst/>
                <a:latin typeface="+mj-lt"/>
                <a:ea typeface="Times New Roman"/>
                <a:cs typeface="Times New Roman"/>
              </a:rPr>
              <a:t> ISO </a:t>
            </a:r>
            <a:r>
              <a:rPr lang="de-DE" sz="1000" b="1" dirty="0" smtClean="0">
                <a:effectLst/>
                <a:latin typeface="+mj-lt"/>
                <a:ea typeface="Times New Roman"/>
                <a:cs typeface="Times New Roman"/>
              </a:rPr>
              <a:t>17580</a:t>
            </a: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ru-RU" sz="1000" dirty="0" smtClean="0">
                <a:latin typeface="+mj-lt"/>
                <a:ea typeface="Times New Roman"/>
                <a:cs typeface="Times New Roman"/>
              </a:rPr>
              <a:t>Мониторинг</a:t>
            </a:r>
            <a:r>
              <a:rPr lang="ru-RU" sz="1000" dirty="0">
                <a:latin typeface="+mj-lt"/>
                <a:ea typeface="Times New Roman"/>
                <a:cs typeface="Times New Roman"/>
              </a:rPr>
              <a:t>, измерения, анализ и верификация организационной </a:t>
            </a:r>
            <a:r>
              <a:rPr lang="ru-RU" sz="1000" dirty="0" smtClean="0">
                <a:latin typeface="+mj-lt"/>
                <a:ea typeface="Times New Roman"/>
                <a:cs typeface="Times New Roman"/>
              </a:rPr>
              <a:t>энергоэффективности </a:t>
            </a:r>
            <a:endParaRPr lang="ru-RU" sz="1000" dirty="0" smtClean="0">
              <a:effectLst/>
              <a:latin typeface="+mj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endParaRPr lang="en-US" sz="1000" dirty="0">
              <a:effectLst/>
              <a:latin typeface="+mj-lt"/>
              <a:ea typeface="Times New Roman"/>
              <a:cs typeface="Times New Roman"/>
            </a:endParaRPr>
          </a:p>
        </p:txBody>
      </p:sp>
      <p:sp>
        <p:nvSpPr>
          <p:cNvPr id="6" name="Rechteck 5"/>
          <p:cNvSpPr>
            <a:spLocks/>
          </p:cNvSpPr>
          <p:nvPr/>
        </p:nvSpPr>
        <p:spPr>
          <a:xfrm>
            <a:off x="5004048" y="1131590"/>
            <a:ext cx="2139518" cy="24830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Aft>
                <a:spcPts val="0"/>
              </a:spcAft>
            </a:pPr>
            <a:r>
              <a:rPr lang="ru-RU" sz="1400" dirty="0" smtClean="0">
                <a:ea typeface="Times New Roman"/>
              </a:rPr>
              <a:t>Энергоаудиты</a:t>
            </a:r>
            <a:endParaRPr lang="en-US" sz="1400" dirty="0">
              <a:effectLst/>
              <a:ea typeface="Times New Roman"/>
            </a:endParaRPr>
          </a:p>
        </p:txBody>
      </p:sp>
      <p:sp>
        <p:nvSpPr>
          <p:cNvPr id="7" name="Rechteck 6"/>
          <p:cNvSpPr>
            <a:spLocks/>
          </p:cNvSpPr>
          <p:nvPr/>
        </p:nvSpPr>
        <p:spPr>
          <a:xfrm>
            <a:off x="2699792" y="1131590"/>
            <a:ext cx="1988423" cy="2563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Aft>
                <a:spcPts val="0"/>
              </a:spcAft>
            </a:pPr>
            <a:r>
              <a:rPr lang="ru-RU" sz="1400" dirty="0" smtClean="0">
                <a:ea typeface="Times New Roman"/>
              </a:rPr>
              <a:t>Терминология</a:t>
            </a:r>
            <a:endParaRPr lang="en-US" sz="1400" dirty="0">
              <a:effectLst/>
              <a:ea typeface="Times New Roman"/>
            </a:endParaRPr>
          </a:p>
        </p:txBody>
      </p:sp>
      <p:sp>
        <p:nvSpPr>
          <p:cNvPr id="8" name="Rechteck 7"/>
          <p:cNvSpPr>
            <a:spLocks/>
          </p:cNvSpPr>
          <p:nvPr/>
        </p:nvSpPr>
        <p:spPr>
          <a:xfrm>
            <a:off x="395536" y="1131590"/>
            <a:ext cx="2016224" cy="25040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Aft>
                <a:spcPts val="0"/>
              </a:spcAft>
            </a:pPr>
            <a:r>
              <a:rPr lang="ru-RU" sz="1400" dirty="0" smtClean="0">
                <a:ea typeface="Times New Roman"/>
              </a:rPr>
              <a:t>Санация </a:t>
            </a:r>
            <a:r>
              <a:rPr lang="ru-RU" sz="1400" dirty="0">
                <a:ea typeface="Times New Roman"/>
              </a:rPr>
              <a:t>зданий</a:t>
            </a:r>
            <a:endParaRPr lang="en-US" sz="1400" dirty="0">
              <a:effectLst/>
              <a:ea typeface="Times New Roman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836295" y="-2573698"/>
            <a:ext cx="9144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836295" y="-2296699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004048" y="1563638"/>
            <a:ext cx="2139291" cy="28083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de-DE" sz="1000" b="1" dirty="0" smtClean="0">
                <a:latin typeface="+mn-lt"/>
                <a:ea typeface="Times New Roman"/>
                <a:cs typeface="Times New Roman"/>
              </a:rPr>
              <a:t>EN 16247</a:t>
            </a:r>
            <a:r>
              <a:rPr lang="ru-RU" sz="1000" b="1" dirty="0" smtClean="0">
                <a:latin typeface="+mn-lt"/>
                <a:ea typeface="Times New Roman"/>
                <a:cs typeface="Times New Roman"/>
              </a:rPr>
              <a:t> </a:t>
            </a:r>
            <a:r>
              <a:rPr lang="de-DE" sz="1000" b="1" dirty="0" smtClean="0">
                <a:latin typeface="+mn-lt"/>
                <a:ea typeface="Times New Roman"/>
                <a:cs typeface="Times New Roman"/>
              </a:rPr>
              <a:t>– 2 - </a:t>
            </a:r>
            <a:r>
              <a:rPr lang="de-DE" sz="1000" b="1" dirty="0">
                <a:latin typeface="+mn-lt"/>
                <a:ea typeface="Times New Roman"/>
                <a:cs typeface="Times New Roman"/>
              </a:rPr>
              <a:t>5 </a:t>
            </a:r>
            <a:endParaRPr lang="de-DE" sz="1000" b="1" dirty="0" smtClean="0"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ru-RU" sz="1000" dirty="0" smtClean="0">
                <a:latin typeface="+mn-lt"/>
                <a:ea typeface="Times New Roman"/>
                <a:cs typeface="Times New Roman"/>
              </a:rPr>
              <a:t>Энергоаудиты</a:t>
            </a: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de-DE" sz="1000" dirty="0" smtClean="0">
                <a:latin typeface="+mn-lt"/>
                <a:ea typeface="Times New Roman"/>
                <a:cs typeface="Times New Roman"/>
              </a:rPr>
              <a:t> - </a:t>
            </a:r>
            <a:r>
              <a:rPr lang="ru-RU" sz="1000" dirty="0" smtClean="0">
                <a:latin typeface="+mn-lt"/>
                <a:ea typeface="Times New Roman"/>
                <a:cs typeface="Times New Roman"/>
              </a:rPr>
              <a:t>часть </a:t>
            </a:r>
            <a:r>
              <a:rPr lang="ru-RU" sz="1000" dirty="0">
                <a:latin typeface="+mn-lt"/>
                <a:ea typeface="Times New Roman"/>
                <a:cs typeface="Times New Roman"/>
              </a:rPr>
              <a:t>2 </a:t>
            </a:r>
            <a:r>
              <a:rPr lang="ru-RU" sz="1000" dirty="0" smtClean="0">
                <a:latin typeface="+mn-lt"/>
                <a:ea typeface="Times New Roman"/>
                <a:cs typeface="Times New Roman"/>
              </a:rPr>
              <a:t>здания</a:t>
            </a:r>
            <a:endParaRPr lang="de-DE" sz="1000" dirty="0" smtClean="0"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de-DE" sz="1000" dirty="0" smtClean="0">
                <a:latin typeface="+mn-lt"/>
                <a:ea typeface="Times New Roman"/>
                <a:cs typeface="Times New Roman"/>
              </a:rPr>
              <a:t>- </a:t>
            </a:r>
            <a:r>
              <a:rPr lang="ru-RU" sz="1000" dirty="0" smtClean="0">
                <a:latin typeface="+mn-lt"/>
                <a:ea typeface="Times New Roman"/>
                <a:cs typeface="Times New Roman"/>
              </a:rPr>
              <a:t>часть </a:t>
            </a:r>
            <a:r>
              <a:rPr lang="ru-RU" sz="1000" dirty="0">
                <a:latin typeface="+mn-lt"/>
                <a:ea typeface="Times New Roman"/>
                <a:cs typeface="Times New Roman"/>
              </a:rPr>
              <a:t>3 </a:t>
            </a:r>
            <a:r>
              <a:rPr lang="ru-RU" sz="1000" dirty="0" smtClean="0">
                <a:latin typeface="+mn-lt"/>
                <a:ea typeface="Times New Roman"/>
                <a:cs typeface="Times New Roman"/>
              </a:rPr>
              <a:t>процессы</a:t>
            </a:r>
            <a:endParaRPr lang="de-DE" sz="1000" dirty="0"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de-DE" sz="1000" dirty="0">
                <a:latin typeface="+mn-lt"/>
                <a:ea typeface="Times New Roman"/>
                <a:cs typeface="Times New Roman"/>
              </a:rPr>
              <a:t>- </a:t>
            </a:r>
            <a:r>
              <a:rPr lang="ru-RU" sz="1000" dirty="0" smtClean="0">
                <a:latin typeface="+mn-lt"/>
                <a:ea typeface="Times New Roman"/>
                <a:cs typeface="Times New Roman"/>
              </a:rPr>
              <a:t>часть </a:t>
            </a:r>
            <a:r>
              <a:rPr lang="ru-RU" sz="1000" dirty="0">
                <a:latin typeface="+mn-lt"/>
                <a:ea typeface="Times New Roman"/>
                <a:cs typeface="Times New Roman"/>
              </a:rPr>
              <a:t>4 </a:t>
            </a:r>
            <a:r>
              <a:rPr lang="ru-RU" sz="1000" dirty="0" smtClean="0">
                <a:latin typeface="+mn-lt"/>
                <a:ea typeface="Times New Roman"/>
                <a:cs typeface="Times New Roman"/>
              </a:rPr>
              <a:t>транспорт</a:t>
            </a:r>
            <a:endParaRPr lang="de-DE" sz="1000" dirty="0"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  <a:buFontTx/>
              <a:buChar char="-"/>
            </a:pPr>
            <a:r>
              <a:rPr lang="ru-RU" sz="1000" dirty="0" smtClean="0">
                <a:latin typeface="+mn-lt"/>
                <a:ea typeface="Times New Roman"/>
                <a:cs typeface="Times New Roman"/>
              </a:rPr>
              <a:t>часть </a:t>
            </a:r>
            <a:r>
              <a:rPr lang="ru-RU" sz="1000" dirty="0">
                <a:latin typeface="+mn-lt"/>
                <a:ea typeface="Times New Roman"/>
                <a:cs typeface="Times New Roman"/>
              </a:rPr>
              <a:t>5 </a:t>
            </a:r>
            <a:r>
              <a:rPr lang="ru-RU" sz="1000" dirty="0" smtClean="0">
                <a:latin typeface="+mn-lt"/>
                <a:ea typeface="Times New Roman"/>
                <a:cs typeface="Times New Roman"/>
              </a:rPr>
              <a:t>квалификация</a:t>
            </a:r>
            <a:r>
              <a:rPr lang="de-DE" sz="1000" dirty="0" smtClean="0">
                <a:latin typeface="+mn-lt"/>
                <a:ea typeface="Times New Roman"/>
                <a:cs typeface="Times New Roman"/>
              </a:rPr>
              <a:t> </a:t>
            </a:r>
            <a:r>
              <a:rPr lang="ru-RU" sz="1000" dirty="0" smtClean="0">
                <a:latin typeface="+mn-lt"/>
                <a:ea typeface="Times New Roman"/>
                <a:cs typeface="Times New Roman"/>
              </a:rPr>
              <a:t>энергоаудиторов</a:t>
            </a:r>
            <a:endParaRPr lang="de-DE" sz="1000" dirty="0"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  <a:buFontTx/>
              <a:buChar char="-"/>
            </a:pPr>
            <a:r>
              <a:rPr lang="de-DE" sz="1000" b="1" dirty="0" smtClean="0">
                <a:latin typeface="+mn-lt"/>
                <a:ea typeface="Times New Roman"/>
                <a:cs typeface="Times New Roman"/>
              </a:rPr>
              <a:t>ISO </a:t>
            </a:r>
            <a:r>
              <a:rPr lang="de-DE" sz="1000" b="1" dirty="0">
                <a:latin typeface="+mn-lt"/>
                <a:ea typeface="Times New Roman"/>
                <a:cs typeface="Times New Roman"/>
              </a:rPr>
              <a:t>50003 </a:t>
            </a:r>
            <a:endParaRPr lang="ru-RU" sz="1000" b="1" dirty="0" smtClean="0"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ru-RU" sz="1000" dirty="0" smtClean="0">
                <a:latin typeface="+mn-lt"/>
                <a:ea typeface="Times New Roman"/>
                <a:cs typeface="Times New Roman"/>
              </a:rPr>
              <a:t>Аудит </a:t>
            </a:r>
            <a:r>
              <a:rPr lang="ru-RU" sz="1000" dirty="0">
                <a:latin typeface="+mn-lt"/>
                <a:ea typeface="Times New Roman"/>
                <a:cs typeface="Times New Roman"/>
              </a:rPr>
              <a:t>систем энергоменеджмента </a:t>
            </a:r>
            <a:endParaRPr lang="ru-RU" sz="1000" dirty="0" smtClean="0">
              <a:latin typeface="+mn-lt"/>
              <a:ea typeface="Times New Roman"/>
              <a:cs typeface="Times New Roman"/>
            </a:endParaRPr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27286-781B-4162-8522-D72D07450837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83568" y="1419622"/>
            <a:ext cx="2547507" cy="32403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de-DE" sz="1000" b="1" dirty="0" err="1">
                <a:effectLst/>
                <a:latin typeface="+mn-lt"/>
                <a:ea typeface="Times New Roman"/>
                <a:cs typeface="Times New Roman"/>
              </a:rPr>
              <a:t>Pr</a:t>
            </a:r>
            <a:r>
              <a:rPr lang="de-DE" sz="1000" b="1" dirty="0">
                <a:effectLst/>
                <a:latin typeface="+mn-lt"/>
                <a:ea typeface="Times New Roman"/>
                <a:cs typeface="Times New Roman"/>
              </a:rPr>
              <a:t> ISO/IEC 13273-1</a:t>
            </a:r>
            <a:r>
              <a:rPr lang="de-DE" sz="1000" dirty="0">
                <a:effectLst/>
                <a:latin typeface="+mn-lt"/>
                <a:ea typeface="Times New Roman"/>
                <a:cs typeface="Times New Roman"/>
              </a:rPr>
              <a:t> </a:t>
            </a:r>
            <a:endParaRPr lang="ru-RU" sz="1000" dirty="0" smtClean="0">
              <a:effectLst/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ru-RU" sz="1000" dirty="0" smtClean="0">
                <a:latin typeface="+mn-lt"/>
                <a:ea typeface="Times New Roman"/>
                <a:cs typeface="Times New Roman"/>
              </a:rPr>
              <a:t>Общая </a:t>
            </a:r>
            <a:r>
              <a:rPr lang="ru-RU" sz="1000" dirty="0">
                <a:latin typeface="+mn-lt"/>
                <a:ea typeface="Times New Roman"/>
                <a:cs typeface="Times New Roman"/>
              </a:rPr>
              <a:t>терминология - энергоэффективность</a:t>
            </a:r>
            <a:endParaRPr lang="en-US" sz="1000" dirty="0">
              <a:effectLst/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de-DE" sz="1000" b="1" dirty="0" err="1">
                <a:effectLst/>
                <a:latin typeface="+mn-lt"/>
                <a:ea typeface="Times New Roman"/>
                <a:cs typeface="Times New Roman"/>
              </a:rPr>
              <a:t>Pr</a:t>
            </a:r>
            <a:r>
              <a:rPr lang="de-DE" sz="1000" b="1" dirty="0">
                <a:effectLst/>
                <a:latin typeface="+mn-lt"/>
                <a:ea typeface="Times New Roman"/>
                <a:cs typeface="Times New Roman"/>
              </a:rPr>
              <a:t> ISO/IEC 13273-2 </a:t>
            </a:r>
            <a:endParaRPr lang="ru-RU" sz="1000" b="1" dirty="0" smtClean="0">
              <a:effectLst/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ru-RU" sz="1000" dirty="0" smtClean="0">
                <a:latin typeface="+mn-lt"/>
                <a:ea typeface="Times New Roman"/>
                <a:cs typeface="Times New Roman"/>
              </a:rPr>
              <a:t>Общая </a:t>
            </a:r>
            <a:r>
              <a:rPr lang="ru-RU" sz="1000" dirty="0">
                <a:latin typeface="+mn-lt"/>
                <a:ea typeface="Times New Roman"/>
                <a:cs typeface="Times New Roman"/>
              </a:rPr>
              <a:t>терминология - возобновляемая энергия</a:t>
            </a:r>
            <a:endParaRPr lang="en-US" sz="1000" dirty="0">
              <a:effectLst/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de-DE" sz="1000" b="1" dirty="0" smtClean="0">
                <a:effectLst/>
                <a:latin typeface="+mn-lt"/>
                <a:ea typeface="Times New Roman"/>
                <a:cs typeface="Times New Roman"/>
              </a:rPr>
              <a:t>ISO </a:t>
            </a:r>
            <a:r>
              <a:rPr lang="de-DE" sz="1000" b="1" dirty="0">
                <a:effectLst/>
                <a:latin typeface="+mn-lt"/>
                <a:ea typeface="Times New Roman"/>
                <a:cs typeface="Times New Roman"/>
              </a:rPr>
              <a:t>17742 </a:t>
            </a:r>
            <a:endParaRPr lang="ru-RU" sz="1000" b="1" dirty="0" smtClean="0">
              <a:effectLst/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ru-RU" sz="1000" dirty="0" smtClean="0">
                <a:latin typeface="+mn-lt"/>
                <a:ea typeface="Times New Roman"/>
                <a:cs typeface="Times New Roman"/>
              </a:rPr>
              <a:t>Общие </a:t>
            </a:r>
            <a:r>
              <a:rPr lang="ru-RU" sz="1000" dirty="0">
                <a:latin typeface="+mn-lt"/>
                <a:ea typeface="Times New Roman"/>
                <a:cs typeface="Times New Roman"/>
              </a:rPr>
              <a:t>методы расчёта энергосбережения и энергоэффективности для стран, регионов и </a:t>
            </a:r>
            <a:r>
              <a:rPr lang="ru-RU" sz="1000" dirty="0" smtClean="0">
                <a:latin typeface="+mn-lt"/>
                <a:ea typeface="Times New Roman"/>
                <a:cs typeface="Times New Roman"/>
              </a:rPr>
              <a:t>городов</a:t>
            </a:r>
            <a:endParaRPr lang="en-US" sz="1000" dirty="0">
              <a:effectLst/>
              <a:latin typeface="+mn-lt"/>
              <a:ea typeface="Times New Roman"/>
              <a:cs typeface="Times New Roman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067944" y="1419622"/>
            <a:ext cx="2657390" cy="32403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de-DE" sz="1000" b="1" dirty="0" err="1">
                <a:effectLst/>
                <a:latin typeface="+mn-lt"/>
                <a:ea typeface="Times New Roman"/>
                <a:cs typeface="Times New Roman"/>
              </a:rPr>
              <a:t>Pr</a:t>
            </a:r>
            <a:r>
              <a:rPr lang="de-DE" sz="1000" b="1" dirty="0">
                <a:effectLst/>
                <a:latin typeface="+mn-lt"/>
                <a:ea typeface="Times New Roman"/>
                <a:cs typeface="Times New Roman"/>
              </a:rPr>
              <a:t> ISO 17741 </a:t>
            </a:r>
            <a:endParaRPr lang="ru-RU" sz="1000" b="1" dirty="0" smtClean="0">
              <a:effectLst/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ru-RU" sz="1000" dirty="0" smtClean="0">
                <a:latin typeface="+mn-lt"/>
                <a:ea typeface="Times New Roman"/>
                <a:cs typeface="Times New Roman"/>
              </a:rPr>
              <a:t>Общие </a:t>
            </a:r>
            <a:r>
              <a:rPr lang="ru-RU" sz="1000" dirty="0">
                <a:latin typeface="+mn-lt"/>
                <a:ea typeface="Times New Roman"/>
                <a:cs typeface="Times New Roman"/>
              </a:rPr>
              <a:t>технические правила измерения, расчёта и проверки энергосбережения в проектах</a:t>
            </a:r>
            <a:endParaRPr lang="en-US" sz="1000" dirty="0">
              <a:effectLst/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de-DE" sz="1000" b="1" dirty="0" err="1">
                <a:effectLst/>
                <a:latin typeface="+mn-lt"/>
                <a:ea typeface="Times New Roman"/>
                <a:cs typeface="Times New Roman"/>
              </a:rPr>
              <a:t>Pr</a:t>
            </a:r>
            <a:r>
              <a:rPr lang="de-DE" sz="1000" b="1" dirty="0">
                <a:effectLst/>
                <a:latin typeface="+mn-lt"/>
                <a:ea typeface="Times New Roman"/>
                <a:cs typeface="Times New Roman"/>
              </a:rPr>
              <a:t> ISO 17742 </a:t>
            </a:r>
            <a:endParaRPr lang="ru-RU" sz="1000" b="1" dirty="0" smtClean="0">
              <a:effectLst/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ru-RU" sz="1000" dirty="0" smtClean="0">
                <a:latin typeface="+mn-lt"/>
                <a:ea typeface="Times New Roman"/>
                <a:cs typeface="Times New Roman"/>
              </a:rPr>
              <a:t>Общие </a:t>
            </a:r>
            <a:r>
              <a:rPr lang="ru-RU" sz="1000" dirty="0">
                <a:latin typeface="+mn-lt"/>
                <a:ea typeface="Times New Roman"/>
                <a:cs typeface="Times New Roman"/>
              </a:rPr>
              <a:t>методы расчёта энергосбережения и энергоэффективности для стран, регионов и городов</a:t>
            </a:r>
            <a:endParaRPr lang="en-US" sz="1000" dirty="0">
              <a:effectLst/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de-DE" sz="1000" b="1" dirty="0" err="1">
                <a:effectLst/>
                <a:latin typeface="+mn-lt"/>
                <a:ea typeface="Times New Roman"/>
                <a:cs typeface="Times New Roman"/>
              </a:rPr>
              <a:t>Pr</a:t>
            </a:r>
            <a:r>
              <a:rPr lang="de-DE" sz="1000" b="1" dirty="0">
                <a:effectLst/>
                <a:latin typeface="+mn-lt"/>
                <a:ea typeface="Times New Roman"/>
                <a:cs typeface="Times New Roman"/>
              </a:rPr>
              <a:t> ISO 17743 </a:t>
            </a:r>
            <a:endParaRPr lang="ru-RU" sz="1000" b="1" dirty="0" smtClean="0">
              <a:effectLst/>
              <a:latin typeface="+mn-lt"/>
              <a:ea typeface="Times New Roman"/>
              <a:cs typeface="Times New Roman"/>
            </a:endParaRPr>
          </a:p>
          <a:p>
            <a:pPr>
              <a:lnSpc>
                <a:spcPct val="105000"/>
              </a:lnSpc>
              <a:spcAft>
                <a:spcPts val="1000"/>
              </a:spcAft>
            </a:pPr>
            <a:r>
              <a:rPr lang="ru-RU" sz="1000" dirty="0" smtClean="0">
                <a:latin typeface="+mn-lt"/>
                <a:ea typeface="Times New Roman"/>
                <a:cs typeface="Times New Roman"/>
              </a:rPr>
              <a:t>Определение </a:t>
            </a:r>
            <a:r>
              <a:rPr lang="ru-RU" sz="1000" dirty="0">
                <a:latin typeface="+mn-lt"/>
                <a:ea typeface="Times New Roman"/>
                <a:cs typeface="Times New Roman"/>
              </a:rPr>
              <a:t>методологического рамочного плана для расчётов и отчётности по энергосбережению</a:t>
            </a:r>
            <a:endParaRPr lang="en-US" sz="1000" dirty="0">
              <a:effectLst/>
              <a:latin typeface="+mn-lt"/>
              <a:ea typeface="Times New Roman"/>
              <a:cs typeface="Times New Roman"/>
            </a:endParaRPr>
          </a:p>
        </p:txBody>
      </p:sp>
      <p:sp>
        <p:nvSpPr>
          <p:cNvPr id="6" name="Rechteck 5"/>
          <p:cNvSpPr>
            <a:spLocks/>
          </p:cNvSpPr>
          <p:nvPr/>
        </p:nvSpPr>
        <p:spPr>
          <a:xfrm>
            <a:off x="4067944" y="1059582"/>
            <a:ext cx="2657390" cy="2153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Aft>
                <a:spcPts val="0"/>
              </a:spcAft>
            </a:pPr>
            <a:r>
              <a:rPr lang="ru-RU" sz="1400" dirty="0" smtClean="0">
                <a:ea typeface="Times New Roman"/>
              </a:rPr>
              <a:t>Системы </a:t>
            </a:r>
            <a:r>
              <a:rPr lang="ru-RU" sz="1400" dirty="0">
                <a:ea typeface="Times New Roman"/>
              </a:rPr>
              <a:t>энергоменеджмента</a:t>
            </a:r>
            <a:endParaRPr lang="en-US" sz="1400" dirty="0">
              <a:effectLst/>
              <a:ea typeface="Times New Roman"/>
            </a:endParaRPr>
          </a:p>
        </p:txBody>
      </p:sp>
      <p:sp>
        <p:nvSpPr>
          <p:cNvPr id="7" name="Rechteck 6"/>
          <p:cNvSpPr>
            <a:spLocks/>
          </p:cNvSpPr>
          <p:nvPr/>
        </p:nvSpPr>
        <p:spPr>
          <a:xfrm>
            <a:off x="683568" y="1059582"/>
            <a:ext cx="2547507" cy="2153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Aft>
                <a:spcPts val="0"/>
              </a:spcAft>
            </a:pPr>
            <a:r>
              <a:rPr lang="ru-RU" sz="1400" dirty="0" smtClean="0">
                <a:ea typeface="Times New Roman"/>
              </a:rPr>
              <a:t>Цели </a:t>
            </a:r>
            <a:r>
              <a:rPr lang="ru-RU" sz="1400" dirty="0">
                <a:ea typeface="Times New Roman"/>
              </a:rPr>
              <a:t>энергоэффективности</a:t>
            </a:r>
            <a:endParaRPr lang="en-US" sz="1400" dirty="0">
              <a:effectLst/>
              <a:ea typeface="Times New Roman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42844" y="142858"/>
            <a:ext cx="7772400" cy="40011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Перспективы</a:t>
            </a:r>
            <a:r>
              <a:rPr lang="de-DE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EN / ISO </a:t>
            </a:r>
            <a:r>
              <a:rPr lang="ru-RU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в области стандартизации</a:t>
            </a: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27286-781B-4162-8522-D72D07450837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2858"/>
            <a:ext cx="7772400" cy="850778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Перспективы</a:t>
            </a:r>
            <a:r>
              <a:rPr lang="de-DE" b="1" dirty="0" smtClean="0">
                <a:solidFill>
                  <a:srgbClr val="0070C0"/>
                </a:solidFill>
              </a:rPr>
              <a:t> EN / ISO </a:t>
            </a:r>
            <a:r>
              <a:rPr lang="ru-RU" b="1" dirty="0" smtClean="0">
                <a:solidFill>
                  <a:srgbClr val="0070C0"/>
                </a:solidFill>
              </a:rPr>
              <a:t>в области стандартизации</a:t>
            </a:r>
            <a:r>
              <a:rPr lang="de-DE" b="1" dirty="0" smtClean="0">
                <a:solidFill>
                  <a:srgbClr val="0070C0"/>
                </a:solidFill>
              </a:rPr>
              <a:t>,</a:t>
            </a:r>
            <a:br>
              <a:rPr lang="de-DE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новые проекты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857238"/>
            <a:ext cx="6643734" cy="4000528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ISO/AWI 20364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Energy Savings Evaluation -- Economics and financial evaluation of energy saving projects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ISO/AWI 20366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General quantification methods for ex ante or expected energy savings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ISO/AWI 20375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Technical guidelines for evaluation of energy savings of thermal power plants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ISO/AWI 20376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General guidelines for selecting energy savings evaluators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ISO/AWI 20619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Calculation methods for energy savings</a:t>
            </a: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195486"/>
            <a:ext cx="7772400" cy="70788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  <a:latin typeface="+mn-lt"/>
                <a:ea typeface="+mj-ea"/>
                <a:cs typeface="+mj-cs"/>
              </a:rPr>
              <a:t>Введение</a:t>
            </a:r>
            <a:r>
              <a:rPr lang="de-DE" b="1" dirty="0" smtClean="0">
                <a:solidFill>
                  <a:srgbClr val="0070C0"/>
                </a:solidFill>
                <a:latin typeface="+mn-lt"/>
                <a:ea typeface="+mj-ea"/>
                <a:cs typeface="+mj-cs"/>
              </a:rPr>
              <a:t/>
            </a:r>
            <a:br>
              <a:rPr lang="de-DE" b="1" dirty="0" smtClean="0">
                <a:solidFill>
                  <a:srgbClr val="0070C0"/>
                </a:solidFill>
                <a:latin typeface="+mn-lt"/>
                <a:ea typeface="+mj-ea"/>
                <a:cs typeface="+mj-cs"/>
              </a:rPr>
            </a:br>
            <a:endParaRPr lang="de-DE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51520" y="771550"/>
            <a:ext cx="6696744" cy="3524250"/>
          </a:xfrm>
        </p:spPr>
        <p:txBody>
          <a:bodyPr/>
          <a:lstStyle/>
          <a:p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Необходимость повышения энергоэффективности в Европейском Союзе становится всё более важной.</a:t>
            </a:r>
            <a:r>
              <a:rPr lang="de-DE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Уже долгое время Европейский Союз требует повышения энергоэффективности путём введения соответствующих директив.</a:t>
            </a:r>
            <a:endParaRPr lang="de-DE" sz="1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2002 году была принята директива </a:t>
            </a:r>
            <a:r>
              <a:rPr lang="ru-RU" sz="1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(2002/91/</a:t>
            </a:r>
            <a:r>
              <a:rPr lang="de-DE" sz="1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EG</a:t>
            </a:r>
            <a:r>
              <a:rPr lang="ru-RU" sz="1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общей энергоэффективности зданий. Эта директива предлагает меры, которые приводят к более эффективному обогреву и охлаждению зданий, вследствие чего значительно снижается энергопотребление новых и санированных зданий. Затем эта директива была заменена директивой </a:t>
            </a:r>
            <a:r>
              <a:rPr lang="ru-RU" sz="1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2010/31/</a:t>
            </a:r>
            <a:r>
              <a:rPr lang="de-DE" sz="1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EU </a:t>
            </a:r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общей энергоэффективности зданий.</a:t>
            </a:r>
            <a:endParaRPr lang="de-DE" sz="1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Директивой </a:t>
            </a:r>
            <a:r>
              <a:rPr lang="ru-RU" sz="1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2004/8/E</a:t>
            </a:r>
            <a:r>
              <a:rPr lang="de-DE" sz="1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</a:t>
            </a:r>
            <a:r>
              <a:rPr lang="de-DE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содействию развитию когенерации на основе полезной тепловой нагрузки на внутреннем рынке энергоносителей был заложен первый камень для актуальной в настоящее время директивы </a:t>
            </a:r>
            <a:r>
              <a:rPr lang="ru-RU" sz="1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2012/27/EU</a:t>
            </a:r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 энергоэффективности. За счёт использования электрической и тепловой энергии было достигнуто значительное увеличение энергоэффективности.</a:t>
            </a:r>
            <a:endParaRPr lang="de-DE" sz="1400" dirty="0"/>
          </a:p>
        </p:txBody>
      </p:sp>
      <p:pic>
        <p:nvPicPr>
          <p:cNvPr id="6" name="Picture 4" descr="C:\Program Files (x86)\Microsoft Office\MEDIA\CAGCAT10\j029323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299942"/>
            <a:ext cx="936104" cy="517946"/>
          </a:xfrm>
          <a:prstGeom prst="rect">
            <a:avLst/>
          </a:prstGeom>
          <a:noFill/>
        </p:spPr>
      </p:pic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27286-781B-4162-8522-D72D07450837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79512" y="123478"/>
            <a:ext cx="7056784" cy="70788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</a:rPr>
              <a:t>Деятельность по стандартизации ISO / CEN / DIN в области энергоэффективности</a:t>
            </a: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395536" y="2283718"/>
            <a:ext cx="7056784" cy="1728192"/>
          </a:xfrm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сфере стандартизации в области энергоэффективности и энергменеджмента работают различные национальные и международные организации.</a:t>
            </a:r>
            <a:endParaRPr lang="de-DE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de-DE" sz="1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Далее кратко описана деятельность в сфере стандартизации Международной организации по стандартизации (ISO), Европейского комитета по стандартизации (CEN) и Немецкого института по стандартизации (</a:t>
            </a:r>
            <a:r>
              <a:rPr lang="de-DE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de-DE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de-DE" sz="1800" dirty="0"/>
          </a:p>
        </p:txBody>
      </p:sp>
      <p:pic>
        <p:nvPicPr>
          <p:cNvPr id="32770" name="Picture 2" descr="C:\Program Files (x86)\Microsoft Office\MEDIA\CAGCAT10\j029917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275606"/>
            <a:ext cx="1008112" cy="891712"/>
          </a:xfrm>
          <a:prstGeom prst="rect">
            <a:avLst/>
          </a:prstGeom>
          <a:noFill/>
        </p:spPr>
      </p:pic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27286-781B-4162-8522-D72D07450837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23478"/>
            <a:ext cx="7200800" cy="70788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</a:rPr>
              <a:t>Международная деятельность по стандартизации (ИСО)</a:t>
            </a:r>
            <a:r>
              <a:rPr lang="de-DE" b="1" dirty="0" smtClean="0">
                <a:solidFill>
                  <a:srgbClr val="0070C0"/>
                </a:solidFill>
              </a:rPr>
              <a:t> ISO TC 242 und ISO TC 257</a:t>
            </a: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23528" y="1131590"/>
            <a:ext cx="3456384" cy="115212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5" name="Inhaltsplatzhalter 2"/>
          <p:cNvSpPr>
            <a:spLocks noGrp="1"/>
          </p:cNvSpPr>
          <p:nvPr>
            <p:ph sz="half" idx="1"/>
          </p:nvPr>
        </p:nvSpPr>
        <p:spPr>
          <a:xfrm>
            <a:off x="395536" y="1131590"/>
            <a:ext cx="3384376" cy="2659856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n-US" sz="2000" b="1" dirty="0" smtClean="0">
                <a:ea typeface="ヒラギノ角ゴ Pro W3"/>
              </a:rPr>
              <a:t>ISO TC 242 </a:t>
            </a:r>
            <a:r>
              <a:rPr lang="ru-RU" sz="2000" b="1" dirty="0" smtClean="0">
                <a:ea typeface="ヒラギノ角ゴ Pro W3"/>
              </a:rPr>
              <a:t>Энергоменеджмент</a:t>
            </a:r>
            <a:endParaRPr lang="de-DE" sz="2000" b="1" dirty="0" smtClean="0">
              <a:ea typeface="ヒラギノ角ゴ Pro W3"/>
            </a:endParaRPr>
          </a:p>
          <a:p>
            <a:pPr marL="0" indent="0">
              <a:lnSpc>
                <a:spcPct val="110000"/>
              </a:lnSpc>
              <a:buClr>
                <a:srgbClr val="21A33A"/>
              </a:buClr>
              <a:defRPr/>
            </a:pPr>
            <a:endParaRPr lang="de-DE" sz="1200" kern="0" dirty="0" smtClean="0">
              <a:ea typeface="ヒラギノ角ゴ Pro W3"/>
            </a:endParaRPr>
          </a:p>
          <a:p>
            <a:pPr marL="0" indent="0">
              <a:lnSpc>
                <a:spcPct val="110000"/>
              </a:lnSpc>
              <a:buClr>
                <a:srgbClr val="21A33A"/>
              </a:buClr>
              <a:defRPr/>
            </a:pPr>
            <a:endParaRPr lang="de-DE" sz="1200" dirty="0" smtClean="0">
              <a:ea typeface="ヒラギノ角ゴ Pro W3"/>
            </a:endParaRPr>
          </a:p>
          <a:p>
            <a:pPr marL="0" indent="0">
              <a:lnSpc>
                <a:spcPct val="110000"/>
              </a:lnSpc>
              <a:buClr>
                <a:srgbClr val="21A33A"/>
              </a:buClr>
              <a:defRPr/>
            </a:pPr>
            <a:r>
              <a:rPr lang="ru-RU" sz="1200" kern="0" dirty="0" smtClean="0">
                <a:ea typeface="ヒラギノ角ゴ Pro W3"/>
              </a:rPr>
              <a:t>секретариат</a:t>
            </a:r>
            <a:r>
              <a:rPr lang="en-US" sz="1200" kern="0" dirty="0" smtClean="0">
                <a:ea typeface="ヒラギノ角ゴ Pro W3"/>
              </a:rPr>
              <a:t>: ANSI (</a:t>
            </a:r>
            <a:r>
              <a:rPr lang="ru-RU" sz="1200" kern="0" dirty="0" smtClean="0">
                <a:ea typeface="ヒラギノ角ゴ Pro W3"/>
              </a:rPr>
              <a:t>американский </a:t>
            </a:r>
            <a:r>
              <a:rPr lang="de-DE" sz="1200" kern="0" dirty="0" smtClean="0">
                <a:ea typeface="ヒラギノ角ゴ Pro W3"/>
              </a:rPr>
              <a:t> </a:t>
            </a:r>
            <a:r>
              <a:rPr lang="ru-RU" sz="1200" kern="0" dirty="0" smtClean="0">
                <a:ea typeface="ヒラギノ角ゴ Pro W3"/>
              </a:rPr>
              <a:t>национальный институт стандартов</a:t>
            </a:r>
            <a:r>
              <a:rPr lang="en-US" sz="1200" kern="0" dirty="0" smtClean="0">
                <a:ea typeface="ヒラギノ角ゴ Pro W3"/>
              </a:rPr>
              <a:t>)</a:t>
            </a:r>
            <a:endParaRPr lang="de-DE" sz="1200" kern="0" dirty="0" smtClean="0">
              <a:ea typeface="ヒラギノ角ゴ Pro W3"/>
            </a:endParaRPr>
          </a:p>
          <a:p>
            <a:pPr marL="0" indent="0">
              <a:lnSpc>
                <a:spcPct val="110000"/>
              </a:lnSpc>
              <a:buClr>
                <a:srgbClr val="21A33A"/>
              </a:buClr>
              <a:defRPr/>
            </a:pPr>
            <a:r>
              <a:rPr lang="de-DE" sz="1200" kern="0" dirty="0" smtClean="0">
                <a:ea typeface="ヒラギノ角ゴ Pro W3"/>
              </a:rPr>
              <a:t> </a:t>
            </a:r>
            <a:r>
              <a:rPr lang="ru-RU" sz="1200" kern="0" dirty="0" smtClean="0">
                <a:ea typeface="ヒラギノ角ゴ Pro W3"/>
              </a:rPr>
              <a:t>год основания</a:t>
            </a:r>
            <a:r>
              <a:rPr lang="de-DE" sz="1200" kern="0" dirty="0" smtClean="0">
                <a:ea typeface="ヒラギノ角ゴ Pro W3"/>
              </a:rPr>
              <a:t>: 2008</a:t>
            </a:r>
          </a:p>
          <a:p>
            <a:pPr marL="0" indent="0">
              <a:lnSpc>
                <a:spcPct val="110000"/>
              </a:lnSpc>
              <a:buClr>
                <a:srgbClr val="21A33A"/>
              </a:buClr>
              <a:defRPr/>
            </a:pPr>
            <a:r>
              <a:rPr lang="de-DE" sz="1200" kern="0" dirty="0" smtClean="0">
                <a:ea typeface="ヒラギノ角ゴ Pro W3"/>
              </a:rPr>
              <a:t> </a:t>
            </a:r>
            <a:r>
              <a:rPr lang="ru-RU" sz="1200" kern="0" dirty="0" smtClean="0">
                <a:ea typeface="ヒラギノ角ゴ Pro W3"/>
              </a:rPr>
              <a:t>число</a:t>
            </a:r>
            <a:r>
              <a:rPr lang="de-DE" sz="1200" kern="0" dirty="0" smtClean="0">
                <a:ea typeface="ヒラギノ角ゴ Pro W3"/>
              </a:rPr>
              <a:t> </a:t>
            </a:r>
            <a:r>
              <a:rPr lang="ru-RU" sz="1200" kern="0" dirty="0" smtClean="0">
                <a:ea typeface="ヒラギノ角ゴ Pro W3"/>
              </a:rPr>
              <a:t>стран-участников</a:t>
            </a:r>
            <a:r>
              <a:rPr lang="de-DE" sz="1200" kern="0" dirty="0" smtClean="0">
                <a:ea typeface="ヒラギノ角ゴ Pro W3"/>
              </a:rPr>
              <a:t>: 51</a:t>
            </a:r>
          </a:p>
          <a:p>
            <a:pPr marL="0" indent="0">
              <a:lnSpc>
                <a:spcPct val="110000"/>
              </a:lnSpc>
              <a:buClr>
                <a:srgbClr val="21A33A"/>
              </a:buClr>
              <a:defRPr/>
            </a:pPr>
            <a:r>
              <a:rPr lang="de-DE" sz="1200" kern="0" dirty="0" smtClean="0">
                <a:ea typeface="ヒラギノ角ゴ Pro W3"/>
              </a:rPr>
              <a:t> </a:t>
            </a:r>
            <a:r>
              <a:rPr lang="ru-RU" sz="1200" b="1" kern="0" dirty="0" smtClean="0">
                <a:ea typeface="ヒラギノ角ゴ Pro W3"/>
              </a:rPr>
              <a:t>стандарты</a:t>
            </a:r>
            <a:r>
              <a:rPr lang="en-US" sz="1200" b="1" kern="0" dirty="0" smtClean="0">
                <a:ea typeface="ヒラギノ角ゴ Pro W3"/>
              </a:rPr>
              <a:t> </a:t>
            </a:r>
            <a:r>
              <a:rPr lang="ru-RU" sz="1200" b="1" kern="0" dirty="0" smtClean="0">
                <a:ea typeface="ヒラギノ角ゴ Pro W3"/>
              </a:rPr>
              <a:t>и</a:t>
            </a:r>
            <a:r>
              <a:rPr lang="en-US" sz="1200" b="1" kern="0" dirty="0" smtClean="0">
                <a:ea typeface="ヒラギノ角ゴ Pro W3"/>
              </a:rPr>
              <a:t> </a:t>
            </a:r>
            <a:r>
              <a:rPr lang="ru-RU" sz="1200" b="1" kern="0" dirty="0" smtClean="0">
                <a:ea typeface="ヒラギノ角ゴ Pro W3"/>
              </a:rPr>
              <a:t>проекты</a:t>
            </a:r>
            <a:r>
              <a:rPr lang="en-US" sz="1200" b="1" kern="0" dirty="0" smtClean="0">
                <a:ea typeface="ヒラギノ角ゴ Pro W3"/>
              </a:rPr>
              <a:t> </a:t>
            </a:r>
            <a:r>
              <a:rPr lang="ru-RU" sz="1200" b="1" kern="0" dirty="0" smtClean="0">
                <a:ea typeface="ヒラギノ角ゴ Pro W3"/>
              </a:rPr>
              <a:t>в сфере ответственности </a:t>
            </a:r>
            <a:r>
              <a:rPr lang="de-DE" sz="1200" b="1" kern="0" dirty="0" smtClean="0">
                <a:ea typeface="ヒラギノ角ゴ Pro W3"/>
              </a:rPr>
              <a:t>TC 242 </a:t>
            </a:r>
            <a:endParaRPr lang="en-US" sz="1200" b="1" kern="0" dirty="0" smtClean="0">
              <a:ea typeface="ヒラギノ角ゴ Pro W3"/>
            </a:endParaRPr>
          </a:p>
          <a:p>
            <a:pPr lvl="1">
              <a:lnSpc>
                <a:spcPct val="110000"/>
              </a:lnSpc>
              <a:defRPr/>
            </a:pPr>
            <a:r>
              <a:rPr lang="de-DE" sz="1200" kern="0" dirty="0" smtClean="0">
                <a:ea typeface="ヒラギノ角ゴ Pro W3"/>
              </a:rPr>
              <a:t>ISO 50001:2011</a:t>
            </a:r>
          </a:p>
          <a:p>
            <a:pPr lvl="1">
              <a:lnSpc>
                <a:spcPct val="110000"/>
              </a:lnSpc>
              <a:defRPr/>
            </a:pPr>
            <a:r>
              <a:rPr lang="ru-RU" sz="1200" kern="0" dirty="0" smtClean="0">
                <a:ea typeface="ヒラギノ角ゴ Pro W3"/>
              </a:rPr>
              <a:t>в</a:t>
            </a:r>
            <a:r>
              <a:rPr lang="de-DE" sz="1200" kern="0" dirty="0" smtClean="0">
                <a:ea typeface="ヒラギノ角ゴ Pro W3"/>
              </a:rPr>
              <a:t> </a:t>
            </a:r>
            <a:r>
              <a:rPr lang="ru-RU" sz="1200" kern="0" dirty="0" smtClean="0">
                <a:ea typeface="ヒラギノ角ゴ Pro W3"/>
              </a:rPr>
              <a:t>разработке</a:t>
            </a:r>
            <a:r>
              <a:rPr lang="de-DE" sz="1200" kern="0" dirty="0" smtClean="0">
                <a:ea typeface="ヒラギノ角ゴ Pro W3"/>
              </a:rPr>
              <a:t>:</a:t>
            </a:r>
          </a:p>
          <a:p>
            <a:pPr lvl="2">
              <a:lnSpc>
                <a:spcPct val="110000"/>
              </a:lnSpc>
              <a:defRPr/>
            </a:pPr>
            <a:r>
              <a:rPr lang="de-DE" sz="1200" kern="0" dirty="0" smtClean="0">
                <a:ea typeface="ヒラギノ角ゴ Pro W3"/>
              </a:rPr>
              <a:t>ISO 50002, ISO 50003, ISO 50004</a:t>
            </a:r>
          </a:p>
          <a:p>
            <a:pPr lvl="2">
              <a:lnSpc>
                <a:spcPct val="110000"/>
              </a:lnSpc>
              <a:defRPr/>
            </a:pPr>
            <a:r>
              <a:rPr lang="de-DE" sz="1200" kern="0" dirty="0" smtClean="0">
                <a:ea typeface="ヒラギノ角ゴ Pro W3"/>
              </a:rPr>
              <a:t>ISO 17570, ISO 17578, ISO 17580</a:t>
            </a:r>
          </a:p>
          <a:p>
            <a:pPr marL="0" indent="0" eaLnBrk="1" hangingPunct="1"/>
            <a:endParaRPr lang="de-DE" sz="1600" dirty="0" smtClean="0">
              <a:latin typeface="Tahoma" pitchFamily="34" charset="0"/>
              <a:ea typeface="ヒラギノ角ゴ Pro W3"/>
            </a:endParaRPr>
          </a:p>
        </p:txBody>
      </p:sp>
      <p:sp>
        <p:nvSpPr>
          <p:cNvPr id="6" name="Inhaltsplatzhalter 3"/>
          <p:cNvSpPr txBox="1">
            <a:spLocks/>
          </p:cNvSpPr>
          <p:nvPr/>
        </p:nvSpPr>
        <p:spPr>
          <a:xfrm>
            <a:off x="3995936" y="2499742"/>
            <a:ext cx="3456384" cy="1877615"/>
          </a:xfrm>
          <a:prstGeom prst="rect">
            <a:avLst/>
          </a:prstGeom>
        </p:spPr>
        <p:txBody>
          <a:bodyPr/>
          <a:lstStyle/>
          <a:p>
            <a:pPr marL="176213" marR="0" lvl="0" indent="-176213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21A33A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/>
                <a:cs typeface="+mn-cs"/>
              </a:rPr>
              <a:t>секретариат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/>
                <a:cs typeface="+mn-cs"/>
              </a:rPr>
              <a:t>: </a:t>
            </a:r>
            <a:r>
              <a:rPr kumimoji="0" lang="en-US" sz="1200" b="0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/>
                <a:cs typeface="+mn-cs"/>
                <a:hlinkClick r:id="rId2"/>
              </a:rPr>
              <a:t>SAC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/>
                <a:cs typeface="+mn-cs"/>
              </a:rPr>
              <a:t> (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/>
                <a:cs typeface="+mn-cs"/>
              </a:rPr>
              <a:t>управление по стандартизации Китая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/>
                <a:cs typeface="+mn-cs"/>
              </a:rPr>
              <a:t>)</a:t>
            </a:r>
            <a:endParaRPr kumimoji="0" lang="de-DE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ヒラギノ角ゴ Pro W3"/>
              <a:cs typeface="+mn-cs"/>
            </a:endParaRPr>
          </a:p>
          <a:p>
            <a:pPr marL="176213" marR="0" lvl="0" indent="-176213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21A33A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/>
                <a:cs typeface="+mn-cs"/>
              </a:rPr>
              <a:t>год основания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/>
                <a:cs typeface="+mn-cs"/>
              </a:rPr>
              <a:t>: 2010</a:t>
            </a:r>
          </a:p>
          <a:p>
            <a:pPr marL="176213" marR="0" lvl="0" indent="-176213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21A33A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/>
                <a:cs typeface="+mn-cs"/>
              </a:rPr>
              <a:t>число стран-участников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/>
                <a:cs typeface="+mn-cs"/>
              </a:rPr>
              <a:t>: 23</a:t>
            </a:r>
          </a:p>
          <a:p>
            <a:pPr marL="176213" marR="0" lvl="0" indent="-176213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21A33A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/>
                <a:cs typeface="+mn-cs"/>
              </a:rPr>
              <a:t>стандарты и проекты в сфере ответственности 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/>
                <a:cs typeface="+mn-cs"/>
              </a:rPr>
              <a:t>TC 257</a:t>
            </a:r>
          </a:p>
          <a:p>
            <a:pPr marL="536575" marR="0" lvl="1" indent="-180975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414141"/>
              </a:buClr>
              <a:buSzTx/>
              <a:buFontTx/>
              <a:buChar char="-"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/>
              </a:rPr>
              <a:t>в разработке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/>
              </a:rPr>
              <a:t>:</a:t>
            </a:r>
          </a:p>
          <a:p>
            <a:pPr marL="896938" marR="0" lvl="2" indent="-180975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414141"/>
              </a:buClr>
              <a:buSzTx/>
              <a:buFontTx/>
              <a:buChar char="-"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ヒラギノ角ゴ Pro W3"/>
              </a:rPr>
              <a:t>ISO 17741</a:t>
            </a: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ヒラギノ角ゴ Pro W3"/>
              </a:rPr>
              <a:t> </a:t>
            </a:r>
          </a:p>
          <a:p>
            <a:pPr marL="896938" marR="0" lvl="2" indent="-180975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414141"/>
              </a:buClr>
              <a:buSzTx/>
              <a:buFontTx/>
              <a:buChar char="-"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ヒラギノ角ゴ Pro W3"/>
              </a:rPr>
              <a:t>ISO 17742</a:t>
            </a:r>
          </a:p>
          <a:p>
            <a:pPr marL="896938" marR="0" lvl="2" indent="-180975" algn="l" defTabSz="91440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414141"/>
              </a:buClr>
              <a:buSzTx/>
              <a:buFontTx/>
              <a:buChar char="-"/>
              <a:tabLst/>
              <a:defRPr/>
            </a:pPr>
            <a:r>
              <a:rPr kumimoji="0" lang="de-DE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+mn-lt"/>
                <a:ea typeface="ヒラギノ角ゴ Pro W3"/>
              </a:rPr>
              <a:t>ISO 17743, ISO 17747</a:t>
            </a:r>
          </a:p>
        </p:txBody>
      </p:sp>
      <p:sp>
        <p:nvSpPr>
          <p:cNvPr id="7" name="Rechteck 6"/>
          <p:cNvSpPr/>
          <p:nvPr/>
        </p:nvSpPr>
        <p:spPr>
          <a:xfrm>
            <a:off x="3995936" y="1131590"/>
            <a:ext cx="3456384" cy="115212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endParaRPr lang="de-DE" sz="1400" b="1" dirty="0" smtClean="0"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de-DE" sz="1400" b="1" dirty="0" smtClean="0">
                <a:solidFill>
                  <a:schemeClr val="tx1"/>
                </a:solidFill>
              </a:rPr>
              <a:t>ISO  TC 257: </a:t>
            </a:r>
            <a:r>
              <a:rPr lang="ru-RU" sz="1400" b="1" dirty="0" smtClean="0">
                <a:solidFill>
                  <a:schemeClr val="tx1"/>
                </a:solidFill>
              </a:rPr>
              <a:t>Общие технические нормы по энергосбережению для проектов по реконструкции, промышленных предприятий и регионов</a:t>
            </a:r>
            <a:endParaRPr lang="de-DE" sz="1400" b="1" dirty="0" smtClean="0">
              <a:solidFill>
                <a:schemeClr val="tx1"/>
              </a:solidFill>
            </a:endParaRPr>
          </a:p>
          <a:p>
            <a:pPr algn="l">
              <a:defRPr/>
            </a:pPr>
            <a:endParaRPr lang="de-DE" sz="1400" dirty="0">
              <a:solidFill>
                <a:schemeClr val="tx1"/>
              </a:solidFill>
            </a:endParaRPr>
          </a:p>
        </p:txBody>
      </p:sp>
      <p:pic>
        <p:nvPicPr>
          <p:cNvPr id="37890" name="Picture 2" descr="C:\Users\ÖMC\AppData\Local\Microsoft\Windows\Temporary Internet Files\Content.IE5\JFPXORYS\MC9004247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075806"/>
            <a:ext cx="648072" cy="599330"/>
          </a:xfrm>
          <a:prstGeom prst="rect">
            <a:avLst/>
          </a:prstGeom>
          <a:noFill/>
        </p:spPr>
      </p:pic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27286-781B-4162-8522-D72D07450837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23478"/>
            <a:ext cx="7128792" cy="707886"/>
          </a:xfrm>
        </p:spPr>
        <p:txBody>
          <a:bodyPr/>
          <a:lstStyle/>
          <a:p>
            <a:pPr lvl="1" algn="l"/>
            <a:r>
              <a:rPr lang="ru-RU" b="1" dirty="0" smtClean="0">
                <a:solidFill>
                  <a:srgbClr val="0070C0"/>
                </a:solidFill>
              </a:rPr>
              <a:t>Европейская деятельность по стандартизации ( CEN )</a:t>
            </a:r>
            <a:r>
              <a:rPr lang="de-DE" b="1" dirty="0" smtClean="0">
                <a:solidFill>
                  <a:srgbClr val="0070C0"/>
                </a:solidFill>
              </a:rPr>
              <a:t/>
            </a:r>
            <a:br>
              <a:rPr lang="de-DE" b="1" dirty="0" smtClean="0">
                <a:solidFill>
                  <a:srgbClr val="0070C0"/>
                </a:solidFill>
              </a:rPr>
            </a:b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131590"/>
            <a:ext cx="7128792" cy="339447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Европейский комитет по стандартизации (CEN) был официально учреждён в качестве международной некоммерческой организации в Брюсселе 30 октября 1975 года. </a:t>
            </a:r>
            <a:r>
              <a:rPr lang="de-DE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CEN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является ведущим разработчиком европейских стандартов и технических условий. </a:t>
            </a:r>
            <a:endParaRPr lang="de-DE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соответствии с Директивой 98/34/ EG он является единственной признанной европейской организацией по планированию, разработке и принятию европейских стандартов во всех сферах экономической деятельности, за исключением электротехники (CENELEC) и телекоммуникации (ETSI)</a:t>
            </a:r>
            <a:endParaRPr lang="de-DE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5842" name="Picture 2" descr="C:\Users\ÖMC\AppData\Local\Microsoft\Windows\Temporary Internet Files\Content.IE5\08QTQAIS\MC90044039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939902"/>
            <a:ext cx="1368152" cy="1026114"/>
          </a:xfrm>
          <a:prstGeom prst="rect">
            <a:avLst/>
          </a:prstGeom>
          <a:noFill/>
        </p:spPr>
      </p:pic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27286-781B-4162-8522-D72D07450837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915566"/>
            <a:ext cx="7128792" cy="3394472"/>
          </a:xfrm>
        </p:spPr>
        <p:txBody>
          <a:bodyPr/>
          <a:lstStyle/>
          <a:p>
            <a:r>
              <a:rPr lang="ru-RU" dirty="0" smtClean="0"/>
              <a:t>В 2002 году CEN совместно с CENELEC, европейской организацией по стандартизации в области электротехники, создал совместную рабочую группу „Менеджмент Энергии“ для идентификации стандартизации в области энергоменеджмент в соответствии с рыночными и нормативными требованиями.</a:t>
            </a:r>
            <a:endParaRPr lang="de-DE" dirty="0" smtClean="0"/>
          </a:p>
          <a:p>
            <a:r>
              <a:rPr lang="ru-RU" dirty="0" smtClean="0"/>
              <a:t>В своём заключительном докладе, рабочая группа отметила ряд приоритетов по стандартизации в области энергоменеджмента и рекомендовала создать пратформу по энергоменеджменту (SFEM) для обмена информацией со всеми заинтересованными сторонами, координации деятельности по стандартизации в области энергоменеджмента и выявления новых потребностей в стандартизации.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27286-781B-4162-8522-D72D07450837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251520" y="267494"/>
            <a:ext cx="7272808" cy="533214"/>
          </a:xfrm>
          <a:prstGeom prst="rect">
            <a:avLst/>
          </a:prstGeom>
        </p:spPr>
        <p:txBody>
          <a:bodyPr/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Европейская деятельность по стандартизации ( CEN )</a:t>
            </a:r>
            <a:r>
              <a:rPr kumimoji="0" lang="de-DE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de-DE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endParaRPr kumimoji="0" lang="de-DE" sz="20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ÖMC\AppData\Local\Microsoft\Windows\Temporary Internet Files\Content.IE5\08QTQAIS\MC90044039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4227934"/>
            <a:ext cx="984109" cy="738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195486"/>
            <a:ext cx="7128792" cy="70788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</a:rPr>
              <a:t>Европейская деятельность по стандартизации ( CEN )</a:t>
            </a:r>
            <a:r>
              <a:rPr lang="de-DE" b="1" dirty="0" smtClean="0">
                <a:solidFill>
                  <a:srgbClr val="0070C0"/>
                </a:solidFill>
              </a:rPr>
              <a:t/>
            </a:r>
            <a:br>
              <a:rPr lang="de-DE" b="1" dirty="0" smtClean="0">
                <a:solidFill>
                  <a:srgbClr val="0070C0"/>
                </a:solidFill>
              </a:rPr>
            </a:b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771550"/>
            <a:ext cx="7344816" cy="1694687"/>
          </a:xfrm>
        </p:spPr>
        <p:txBody>
          <a:bodyPr/>
          <a:lstStyle/>
          <a:p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рекомендациям заключительного отчёта совместной рабочей группы комитеты CEN и CENELEC в настоящее время разрабатывают стандарты для систем энергоменеджмента, оказания услуг по энергоэффективности, терминологии, бенчмаркинга энергопотребления, энергоаудита, а также расчётов энергоэффективности и энергосбережения. </a:t>
            </a:r>
            <a:r>
              <a:rPr lang="de-DE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CEN </a:t>
            </a:r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принимает участие в четырех совместных рабочих группах по стандартизации в области энергоменеджмент и энергоэфф.</a:t>
            </a:r>
            <a:endParaRPr lang="de-DE" sz="1400" dirty="0" smtClean="0"/>
          </a:p>
          <a:p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Обзор совместных рабочих групп Европейского комитета по стандартизации </a:t>
            </a:r>
            <a:r>
              <a:rPr lang="de-DE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CEN:</a:t>
            </a:r>
            <a:endParaRPr lang="de-DE" sz="1400" dirty="0"/>
          </a:p>
        </p:txBody>
      </p:sp>
      <p:pic>
        <p:nvPicPr>
          <p:cNvPr id="4" name="Picture 2" descr="C:\Users\ÖMC\AppData\Local\Microsoft\Windows\Temporary Internet Files\Content.IE5\08QTQAIS\MC900440392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4155926"/>
            <a:ext cx="864096" cy="648072"/>
          </a:xfrm>
          <a:prstGeom prst="rect">
            <a:avLst/>
          </a:prstGeom>
          <a:noFill/>
        </p:spPr>
      </p:pic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539552" y="2787774"/>
          <a:ext cx="6336704" cy="1767936"/>
        </p:xfrm>
        <a:graphic>
          <a:graphicData uri="http://schemas.openxmlformats.org/drawingml/2006/table">
            <a:tbl>
              <a:tblPr/>
              <a:tblGrid>
                <a:gridCol w="1462140"/>
                <a:gridCol w="4874564"/>
              </a:tblGrid>
              <a:tr h="4052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de-DE" sz="1100" dirty="0">
                          <a:latin typeface="+mn-lt"/>
                          <a:ea typeface="Times New Roman"/>
                          <a:cs typeface="Calibri"/>
                        </a:rPr>
                        <a:t>CEN/CLC JWG1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n-lt"/>
                          <a:ea typeface="Times New Roman"/>
                          <a:cs typeface="Calibri"/>
                        </a:rPr>
                        <a:t>Энергоаудиты</a:t>
                      </a:r>
                      <a:endParaRPr lang="de-DE" sz="11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4052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de-DE" sz="1100" dirty="0">
                          <a:latin typeface="+mn-lt"/>
                          <a:ea typeface="Times New Roman"/>
                          <a:cs typeface="Calibri"/>
                        </a:rPr>
                        <a:t>CEN/CLC </a:t>
                      </a:r>
                      <a:r>
                        <a:rPr lang="de-DE" sz="1100" dirty="0" smtClean="0">
                          <a:latin typeface="+mn-lt"/>
                          <a:ea typeface="Times New Roman"/>
                          <a:cs typeface="Calibri"/>
                        </a:rPr>
                        <a:t>JWG2</a:t>
                      </a:r>
                      <a:endParaRPr lang="de-DE" sz="11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n-lt"/>
                          <a:ea typeface="Times New Roman"/>
                          <a:cs typeface="Calibri"/>
                        </a:rPr>
                        <a:t>Гарантии происхождения и сертификаты источников энергии</a:t>
                      </a:r>
                      <a:endParaRPr lang="de-DE" sz="11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  <a:tr h="5520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latin typeface="+mn-lt"/>
                          <a:ea typeface="Times New Roman"/>
                          <a:cs typeface="Calibri"/>
                        </a:rPr>
                        <a:t>CEN/CLC JWG3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n-lt"/>
                          <a:ea typeface="Times New Roman"/>
                          <a:cs typeface="Calibri"/>
                        </a:rPr>
                        <a:t>Энергоменеджмент и соответствующие услуги – общие требования и квалификационные процедуры (ранее CEN / CLC / BT / TF 189)</a:t>
                      </a:r>
                      <a:endParaRPr lang="de-DE" sz="11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BFDE"/>
                    </a:solidFill>
                  </a:tcPr>
                </a:tc>
              </a:tr>
              <a:tr h="4052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latin typeface="+mn-lt"/>
                          <a:ea typeface="Times New Roman"/>
                          <a:cs typeface="Calibri"/>
                        </a:rPr>
                        <a:t>CEN/CLC JWG4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+mn-lt"/>
                          <a:ea typeface="Times New Roman"/>
                          <a:cs typeface="Calibri"/>
                        </a:rPr>
                        <a:t>Расчёт энергоэффективности и энергосбережения (ранее CEN / CLC / BT / TF 190)</a:t>
                      </a:r>
                      <a:endParaRPr lang="de-DE" sz="1100" dirty="0"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27286-781B-4162-8522-D72D07450837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23478"/>
            <a:ext cx="7344816" cy="707886"/>
          </a:xfrm>
        </p:spPr>
        <p:txBody>
          <a:bodyPr/>
          <a:lstStyle/>
          <a:p>
            <a:pPr lvl="1" algn="l"/>
            <a:r>
              <a:rPr lang="ru-RU" b="1" dirty="0" smtClean="0">
                <a:solidFill>
                  <a:srgbClr val="0070C0"/>
                </a:solidFill>
              </a:rPr>
              <a:t>Национальная деятельность по стандартизации (DIN)</a:t>
            </a:r>
            <a:r>
              <a:rPr lang="de-DE" b="1" dirty="0" smtClean="0">
                <a:solidFill>
                  <a:srgbClr val="0070C0"/>
                </a:solidFill>
              </a:rPr>
              <a:t/>
            </a:r>
            <a:br>
              <a:rPr lang="de-DE" b="1" dirty="0" smtClean="0">
                <a:solidFill>
                  <a:srgbClr val="0070C0"/>
                </a:solidFill>
              </a:rPr>
            </a:b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275606"/>
            <a:ext cx="7128792" cy="3394472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Опираясь на Договор между Федеративной Республикой Германией и Немецким институтом по стандартизации (DIN) от 5 июня 1975 года федеральный министр по делам окружающей среды, охраны природы и ядерной безопасности (BMU) и Немецкий институт по стандартизации 22-го октября 1992 заключили соглашение о учёте экологических интересов при стандартизации.</a:t>
            </a:r>
            <a:endParaRPr lang="de-DE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de-DE" sz="2000" dirty="0"/>
          </a:p>
        </p:txBody>
      </p:sp>
      <p:pic>
        <p:nvPicPr>
          <p:cNvPr id="36866" name="Picture 2" descr="C:\Users\ÖMC\AppData\Local\Microsoft\Windows\Temporary Internet Files\Content.IE5\Q7BSKYY0\MP90040079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867894"/>
            <a:ext cx="1378820" cy="507656"/>
          </a:xfrm>
          <a:prstGeom prst="rect">
            <a:avLst/>
          </a:prstGeom>
          <a:noFill/>
        </p:spPr>
      </p:pic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27286-781B-4162-8522-D72D07450837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4_Master16_9">
  <a:themeElements>
    <a:clrScheme name="DIN 07_2014">
      <a:dk1>
        <a:srgbClr val="002B5C"/>
      </a:dk1>
      <a:lt1>
        <a:sysClr val="window" lastClr="FFFFFF"/>
      </a:lt1>
      <a:dk2>
        <a:srgbClr val="9C0014"/>
      </a:dk2>
      <a:lt2>
        <a:srgbClr val="ABC5DC"/>
      </a:lt2>
      <a:accent1>
        <a:srgbClr val="00A4EB"/>
      </a:accent1>
      <a:accent2>
        <a:srgbClr val="90807A"/>
      </a:accent2>
      <a:accent3>
        <a:srgbClr val="B0BB00"/>
      </a:accent3>
      <a:accent4>
        <a:srgbClr val="008876"/>
      </a:accent4>
      <a:accent5>
        <a:srgbClr val="C6535A"/>
      </a:accent5>
      <a:accent6>
        <a:srgbClr val="F7B600"/>
      </a:accent6>
      <a:hlink>
        <a:srgbClr val="ED6464"/>
      </a:hlink>
      <a:folHlink>
        <a:srgbClr val="B92B3B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+mn-lt"/>
          </a:defRPr>
        </a:defPPr>
      </a:lst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1874</Words>
  <Application>Microsoft Office PowerPoint</Application>
  <PresentationFormat>On-screen Show (16:9)</PresentationFormat>
  <Paragraphs>306</Paragraphs>
  <Slides>26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2014_Master16_9</vt:lpstr>
      <vt:lpstr>Др. Марина Эггерт, Международный эксперт DIN  Bishkek, Kyrgyzstan January 2016</vt:lpstr>
      <vt:lpstr>PowerPoint Presentation</vt:lpstr>
      <vt:lpstr>Введение </vt:lpstr>
      <vt:lpstr>Деятельность по стандартизации ISO / CEN / DIN в области энергоэффективности</vt:lpstr>
      <vt:lpstr>Международная деятельность по стандартизации (ИСО) ISO TC 242 und ISO TC 257</vt:lpstr>
      <vt:lpstr>Европейская деятельность по стандартизации ( CEN ) </vt:lpstr>
      <vt:lpstr>PowerPoint Presentation</vt:lpstr>
      <vt:lpstr>Европейская деятельность по стандартизации ( CEN ) </vt:lpstr>
      <vt:lpstr>Национальная деятельность по стандартизации (DIN) </vt:lpstr>
      <vt:lpstr>Национальная деятельность по стандартизации (DIN) </vt:lpstr>
      <vt:lpstr>Обзор стандартов серии 16000 </vt:lpstr>
      <vt:lpstr>Обзор стандартов серии 16000 </vt:lpstr>
      <vt:lpstr>DIN EN 16247:2012  Энергоаудиты </vt:lpstr>
      <vt:lpstr>DIN EN 16247:2012  Энергоаудиты </vt:lpstr>
      <vt:lpstr>PowerPoint Presentation</vt:lpstr>
      <vt:lpstr>Энергоаудит часть 1 </vt:lpstr>
      <vt:lpstr>PowerPoint Presentation</vt:lpstr>
      <vt:lpstr>Энергоаудит часть 2 – информационные приложения </vt:lpstr>
      <vt:lpstr>Энергоаудит часть 3 </vt:lpstr>
      <vt:lpstr>PowerPoint Presentation</vt:lpstr>
      <vt:lpstr>Элементы процесса энергоаудита</vt:lpstr>
      <vt:lpstr>Элементы процесса энергоаудита</vt:lpstr>
      <vt:lpstr>Элементы процесса энергоаудита</vt:lpstr>
      <vt:lpstr>Перспективы EN / ISO в области стандартизации</vt:lpstr>
      <vt:lpstr>Перспективы EN / ISO в области стандартизации</vt:lpstr>
      <vt:lpstr>Перспективы EN / ISO в области стандартизации, новые проекты</vt:lpstr>
    </vt:vector>
  </TitlesOfParts>
  <Company>ERGO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Dominique Gaensecke</dc:creator>
  <cp:lastModifiedBy>Salmorbek Asanaliev</cp:lastModifiedBy>
  <cp:revision>632</cp:revision>
  <dcterms:created xsi:type="dcterms:W3CDTF">2012-04-18T12:33:25Z</dcterms:created>
  <dcterms:modified xsi:type="dcterms:W3CDTF">2016-06-16T08:35:07Z</dcterms:modified>
</cp:coreProperties>
</file>