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0" r:id="rId3"/>
    <p:sldId id="274" r:id="rId4"/>
    <p:sldId id="275" r:id="rId5"/>
    <p:sldId id="273" r:id="rId6"/>
    <p:sldId id="278" r:id="rId7"/>
    <p:sldId id="276" r:id="rId8"/>
    <p:sldId id="277" r:id="rId9"/>
    <p:sldId id="260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3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0A341-D2B4-42D0-B7CF-06A773F56AC8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6F113-A447-46EA-A613-D493A1F15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26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6F113-A447-46EA-A613-D493A1F156C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976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6F113-A447-46EA-A613-D493A1F156C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376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458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572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49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67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2171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532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63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9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15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54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1A4A717-A561-47C5-BBBB-E7F8A9CAB4D0}" type="datetimeFigureOut">
              <a:rPr lang="ru-RU" smtClean="0"/>
              <a:t>30.08.2019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72EE698-937D-4F32-B674-104E47933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668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3741" y="1165412"/>
            <a:ext cx="10919011" cy="2402542"/>
          </a:xfrm>
        </p:spPr>
        <p:txBody>
          <a:bodyPr>
            <a:noAutofit/>
          </a:bodyPr>
          <a:lstStyle/>
          <a:p>
            <a:r>
              <a:rPr lang="ru-RU" sz="4000" dirty="0" smtClean="0"/>
              <a:t>Электронная система фискализации налоговых процедур в Кыргызской Республике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64565" y="5467241"/>
            <a:ext cx="6801612" cy="123989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Бишкек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6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4461" y="2660142"/>
            <a:ext cx="7729728" cy="1188720"/>
          </a:xfrm>
          <a:noFill/>
        </p:spPr>
        <p:txBody>
          <a:bodyPr>
            <a:normAutofit/>
          </a:bodyPr>
          <a:lstStyle/>
          <a:p>
            <a:r>
              <a:rPr lang="ru-RU" sz="3600" b="1" dirty="0" smtClean="0"/>
              <a:t>Спасибо за внимание!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11051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6713" y="624282"/>
            <a:ext cx="7638018" cy="1292367"/>
          </a:xfrm>
          <a:noFill/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  <a:tabLst>
                <a:tab pos="6238875" algn="l"/>
              </a:tabLst>
            </a:pPr>
            <a:r>
              <a:rPr lang="ru-RU" altLang="ru-RU" sz="2400" dirty="0"/>
              <a:t>Источники финансирования для </a:t>
            </a:r>
            <a:r>
              <a:rPr lang="ru-RU" altLang="ru-RU" sz="2400" dirty="0" smtClean="0"/>
              <a:t>внедрения </a:t>
            </a:r>
            <a:r>
              <a:rPr lang="ru-RU" altLang="ru-RU" sz="2400" dirty="0"/>
              <a:t>Электронной системы фискализации налоговых </a:t>
            </a:r>
            <a:r>
              <a:rPr lang="ru-RU" altLang="ru-RU" sz="2400" dirty="0" smtClean="0"/>
              <a:t>процедур </a:t>
            </a:r>
            <a:endParaRPr lang="ru-RU" sz="2400" dirty="0"/>
          </a:p>
        </p:txBody>
      </p:sp>
      <p:sp>
        <p:nvSpPr>
          <p:cNvPr id="4" name="Овал 3"/>
          <p:cNvSpPr>
            <a:spLocks noChangeArrowheads="1"/>
          </p:cNvSpPr>
          <p:nvPr/>
        </p:nvSpPr>
        <p:spPr bwMode="auto">
          <a:xfrm>
            <a:off x="2156713" y="2519082"/>
            <a:ext cx="4354516" cy="1725857"/>
          </a:xfrm>
          <a:prstGeom prst="ellipse">
            <a:avLst/>
          </a:prstGeom>
          <a:noFill/>
          <a:ln w="38100">
            <a:solidFill>
              <a:srgbClr val="1F4D7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Электронная система фискализации налоговых процедур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Овал 4"/>
          <p:cNvSpPr>
            <a:spLocks noChangeArrowheads="1"/>
          </p:cNvSpPr>
          <p:nvPr/>
        </p:nvSpPr>
        <p:spPr bwMode="auto">
          <a:xfrm>
            <a:off x="7547570" y="3272918"/>
            <a:ext cx="2265001" cy="1044175"/>
          </a:xfrm>
          <a:prstGeom prst="ellipse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Донорская помощь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Овал 5"/>
          <p:cNvSpPr>
            <a:spLocks noChangeArrowheads="1"/>
          </p:cNvSpPr>
          <p:nvPr/>
        </p:nvSpPr>
        <p:spPr bwMode="auto">
          <a:xfrm>
            <a:off x="3115935" y="4839342"/>
            <a:ext cx="2998169" cy="1202869"/>
          </a:xfrm>
          <a:prstGeom prst="ellipse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Республиканский бюджет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Овал 6"/>
          <p:cNvSpPr>
            <a:spLocks noChangeArrowheads="1"/>
          </p:cNvSpPr>
          <p:nvPr/>
        </p:nvSpPr>
        <p:spPr bwMode="auto">
          <a:xfrm>
            <a:off x="6453644" y="4538573"/>
            <a:ext cx="2112832" cy="912057"/>
          </a:xfrm>
          <a:prstGeom prst="ellipse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Частные компании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6588676" y="3598397"/>
            <a:ext cx="85344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4860272" y="4317094"/>
            <a:ext cx="1" cy="49100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213160" y="4094616"/>
            <a:ext cx="480971" cy="4449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2814565" y="28697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762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947" y="417845"/>
            <a:ext cx="7729728" cy="1061332"/>
          </a:xfrm>
          <a:noFill/>
        </p:spPr>
        <p:txBody>
          <a:bodyPr>
            <a:normAutofit fontScale="90000"/>
          </a:bodyPr>
          <a:lstStyle/>
          <a:p>
            <a:r>
              <a:rPr lang="ru-RU" dirty="0"/>
              <a:t>Оценка финансовых расходов для внедрения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764" y="2196352"/>
            <a:ext cx="9807389" cy="3191435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7675" algn="just">
              <a:lnSpc>
                <a:spcPct val="150000"/>
              </a:lnSpc>
            </a:pP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ПРООН – 5.3 млн. долларов США.</a:t>
            </a:r>
          </a:p>
          <a:p>
            <a:pPr indent="447675" algn="just">
              <a:lnSpc>
                <a:spcPct val="150000"/>
              </a:lnSpc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Оценка ГНС при ПКР – 4,9 млн. долларов США.</a:t>
            </a:r>
          </a:p>
          <a:p>
            <a:pPr indent="447675" algn="just">
              <a:lnSpc>
                <a:spcPct val="150000"/>
              </a:lnSpc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Казахская компания – 1 – 1,4 долларов США.</a:t>
            </a:r>
          </a:p>
          <a:p>
            <a:pPr indent="447675" algn="just">
              <a:lnSpc>
                <a:spcPct val="150000"/>
              </a:lnSpc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Швейцарская компания “SICPA” – цена неизвестна</a:t>
            </a:r>
          </a:p>
        </p:txBody>
      </p:sp>
    </p:spTree>
    <p:extLst>
      <p:ext uri="{BB962C8B-B14F-4D97-AF65-F5344CB8AC3E}">
        <p14:creationId xmlns:p14="http://schemas.microsoft.com/office/powerpoint/2010/main" val="408077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0211" y="615069"/>
            <a:ext cx="9592235" cy="1188720"/>
          </a:xfrm>
          <a:noFill/>
        </p:spPr>
        <p:txBody>
          <a:bodyPr>
            <a:normAutofit fontScale="90000"/>
          </a:bodyPr>
          <a:lstStyle/>
          <a:p>
            <a:r>
              <a:rPr lang="ru-RU" dirty="0"/>
              <a:t>Сроки внедрения модулей электронной системы фискализации налоговых </a:t>
            </a:r>
            <a:r>
              <a:rPr lang="ru-RU" dirty="0" smtClean="0"/>
              <a:t>процедур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79492" y="2707341"/>
            <a:ext cx="8973671" cy="3227293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7800" algn="just">
              <a:lnSpc>
                <a:spcPct val="150000"/>
              </a:lnSpc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ПРООН – неизвестно.</a:t>
            </a:r>
          </a:p>
          <a:p>
            <a:pPr indent="177800" algn="just">
              <a:lnSpc>
                <a:spcPct val="150000"/>
              </a:lnSpc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ГНС (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Сервис) – 18 месяцев.</a:t>
            </a:r>
          </a:p>
          <a:p>
            <a:pPr indent="177800" algn="just">
              <a:lnSpc>
                <a:spcPct val="150000"/>
              </a:lnSpc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Казахская компания – 2-6 месяцев.</a:t>
            </a:r>
          </a:p>
          <a:p>
            <a:pPr indent="177800" algn="just">
              <a:lnSpc>
                <a:spcPct val="150000"/>
              </a:lnSpc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Швейцарская компания “SICPA” - неизвестно</a:t>
            </a:r>
          </a:p>
        </p:txBody>
      </p:sp>
    </p:spTree>
    <p:extLst>
      <p:ext uri="{BB962C8B-B14F-4D97-AF65-F5344CB8AC3E}">
        <p14:creationId xmlns:p14="http://schemas.microsoft.com/office/powerpoint/2010/main" val="1280840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600" y="240792"/>
            <a:ext cx="10795000" cy="1188720"/>
          </a:xfrm>
          <a:noFill/>
        </p:spPr>
        <p:txBody>
          <a:bodyPr>
            <a:normAutofit fontScale="90000"/>
          </a:bodyPr>
          <a:lstStyle/>
          <a:p>
            <a:r>
              <a:rPr lang="ru-RU" dirty="0"/>
              <a:t>Опыт стран-участниц ЕАЭС по внедрению системы прослеживаемости, который можно использовать и адаптировать для Кыргызской </a:t>
            </a:r>
            <a:r>
              <a:rPr lang="ru-RU" dirty="0" smtClean="0"/>
              <a:t>Республики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01700" y="1856817"/>
            <a:ext cx="10464800" cy="4044056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indent="44450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Российская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Федерация (</a:t>
            </a:r>
            <a:r>
              <a:rPr lang="ky-K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Оператор -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 развития перспективных технологий, в настоящее время МРГ-65 проводится работа с российской стороной по оказанию технической помощи со стороны Российской Федерации Кыргызской Республике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Около 19 частны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 компаний – ОФД по ЭСФ.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>
              <a:lnSpc>
                <a:spcPct val="107000"/>
              </a:lnSpc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Республика Казахстан (</a:t>
            </a:r>
            <a:r>
              <a:rPr lang="ky-K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Оператор –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Казахтелеком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работа по внедрению системы прослеживаемости проводится с 2003 года, в ходе которой было множество сбоев, проб и ошибок, а также недовольства со стороны бизнеса. В настоящее время система оптимизирована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686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9465" y="758504"/>
            <a:ext cx="8867170" cy="846178"/>
          </a:xfrm>
          <a:noFill/>
        </p:spPr>
        <p:txBody>
          <a:bodyPr>
            <a:normAutofit/>
          </a:bodyPr>
          <a:lstStyle/>
          <a:p>
            <a:r>
              <a:rPr lang="ru-RU" dirty="0" smtClean="0"/>
              <a:t>Внедрение ЭСФ и виртуального склада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8661" y="2017745"/>
            <a:ext cx="9708778" cy="3852850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разработки и внедрения информационной системы Электронных счетов фактур и Виртуальный Склад необходимо разработать более 25 различных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документов (1663 стр.).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Спецификации требований содержат в себе: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подробное описание писание функциональных,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функциональных требований,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описание кейсов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сценария поведения системы,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 полей и их формат,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пользователей системы,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диаграммы взаимодействий.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 являются основой для при приемке и демонстрации системы заказчику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95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7459" y="207893"/>
            <a:ext cx="9090212" cy="959224"/>
          </a:xfrm>
          <a:noFill/>
        </p:spPr>
        <p:txBody>
          <a:bodyPr>
            <a:normAutofit fontScale="90000"/>
          </a:bodyPr>
          <a:lstStyle/>
          <a:p>
            <a:r>
              <a:rPr lang="ru-RU" sz="2000" dirty="0" smtClean="0"/>
              <a:t>В целях </a:t>
            </a:r>
            <a:r>
              <a:rPr lang="ru-RU" sz="2000" dirty="0"/>
              <a:t>разработки и внедрения информационной системы </a:t>
            </a:r>
            <a:r>
              <a:rPr lang="ru-RU" sz="2000" dirty="0" smtClean="0"/>
              <a:t>ЭСФ и Виртуального Склада </a:t>
            </a:r>
            <a:r>
              <a:rPr lang="ru-RU" sz="2000" dirty="0"/>
              <a:t>необходимо разработать </a:t>
            </a:r>
            <a:r>
              <a:rPr lang="ru-RU" sz="2000" b="1" dirty="0"/>
              <a:t>более</a:t>
            </a:r>
            <a:r>
              <a:rPr lang="ru-RU" sz="2000" dirty="0"/>
              <a:t> </a:t>
            </a:r>
            <a:r>
              <a:rPr lang="ru-RU" sz="2000" b="1" dirty="0"/>
              <a:t>25 различных документов</a:t>
            </a:r>
            <a:r>
              <a:rPr lang="ru-RU" sz="2000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92306" y="1204621"/>
            <a:ext cx="9520517" cy="352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приемке и демонстрации системы заказчику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588915"/>
              </p:ext>
            </p:extLst>
          </p:nvPr>
        </p:nvGraphicFramePr>
        <p:xfrm>
          <a:off x="170330" y="1594914"/>
          <a:ext cx="11869270" cy="5103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31">
                  <a:extLst>
                    <a:ext uri="{9D8B030D-6E8A-4147-A177-3AD203B41FA5}">
                      <a16:colId xmlns:a16="http://schemas.microsoft.com/office/drawing/2014/main" val="3119963781"/>
                    </a:ext>
                  </a:extLst>
                </a:gridCol>
                <a:gridCol w="4244239">
                  <a:extLst>
                    <a:ext uri="{9D8B030D-6E8A-4147-A177-3AD203B41FA5}">
                      <a16:colId xmlns:a16="http://schemas.microsoft.com/office/drawing/2014/main" val="2292550915"/>
                    </a:ext>
                  </a:extLst>
                </a:gridCol>
                <a:gridCol w="6610094">
                  <a:extLst>
                    <a:ext uri="{9D8B030D-6E8A-4147-A177-3AD203B41FA5}">
                      <a16:colId xmlns:a16="http://schemas.microsoft.com/office/drawing/2014/main" val="756683546"/>
                    </a:ext>
                  </a:extLst>
                </a:gridCol>
                <a:gridCol w="705106">
                  <a:extLst>
                    <a:ext uri="{9D8B030D-6E8A-4147-A177-3AD203B41FA5}">
                      <a16:colId xmlns:a16="http://schemas.microsoft.com/office/drawing/2014/main" val="3046687520"/>
                    </a:ext>
                  </a:extLst>
                </a:gridCol>
              </a:tblGrid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документа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страниц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374814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Техническое задание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описание требований к системе, определение целей, архитектуры системы и необходимых модулей.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439891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Бланку ЭСФ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видов  ЭСФ, формы ЭСФ, необходимых полей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494827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форматно-логическому контролю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форматов, размеров и типа полей,  каждого вида ЭСФ.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325779"/>
                  </a:ext>
                </a:extLst>
              </a:tr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модулю сообщений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модулю сообщений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893512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механизму импорта ЭСФ из внешних файлов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механизму импорта ЭСФ из внешних файлов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10607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Бизнес процессам по работе с ЭСФ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и описание бизнес процессов по работе с ЭСФ, участники процессов, диаграммы процессов.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715788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Интеграционному взаимодействию с органами казначейства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требований к взаимодействию с системами казначейства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040237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модулю аутентификации и назначении прав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и описание процесса по аутентификации и назначении полномочий, диаграммы процесса.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9975135"/>
                  </a:ext>
                </a:extLst>
              </a:tr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модулю справочников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и описание используемых справочников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865025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 модулю регистрации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и описание процесса регистрации, диаграммы процесса.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2397421"/>
                  </a:ext>
                </a:extLst>
              </a:tr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модулю ЭЦП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использование ЭЦП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736109"/>
                  </a:ext>
                </a:extLst>
              </a:tr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рабочему месту пользователя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визуализации личного кабинета, функциональных требований.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883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32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425282"/>
              </p:ext>
            </p:extLst>
          </p:nvPr>
        </p:nvGraphicFramePr>
        <p:xfrm>
          <a:off x="473355" y="340658"/>
          <a:ext cx="10968997" cy="6207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574">
                  <a:extLst>
                    <a:ext uri="{9D8B030D-6E8A-4147-A177-3AD203B41FA5}">
                      <a16:colId xmlns:a16="http://schemas.microsoft.com/office/drawing/2014/main" val="2054798972"/>
                    </a:ext>
                  </a:extLst>
                </a:gridCol>
                <a:gridCol w="3487271">
                  <a:extLst>
                    <a:ext uri="{9D8B030D-6E8A-4147-A177-3AD203B41FA5}">
                      <a16:colId xmlns:a16="http://schemas.microsoft.com/office/drawing/2014/main" val="3942161213"/>
                    </a:ext>
                  </a:extLst>
                </a:gridCol>
                <a:gridCol w="6606988">
                  <a:extLst>
                    <a:ext uri="{9D8B030D-6E8A-4147-A177-3AD203B41FA5}">
                      <a16:colId xmlns:a16="http://schemas.microsoft.com/office/drawing/2014/main" val="1000854765"/>
                    </a:ext>
                  </a:extLst>
                </a:gridCol>
                <a:gridCol w="568164">
                  <a:extLst>
                    <a:ext uri="{9D8B030D-6E8A-4147-A177-3AD203B41FA5}">
                      <a16:colId xmlns:a16="http://schemas.microsoft.com/office/drawing/2014/main" val="620817352"/>
                    </a:ext>
                  </a:extLst>
                </a:gridCol>
              </a:tblGrid>
              <a:tr h="71030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 по работе с регистрационными данными налогоплательщиков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интеграционного взаимодействия с хранилищем данных и использованию информации о налогоплательщиках ( наименование ФИО, адрес, НДС и пр.)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255695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модулю отчетности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реализуемым отчетам.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394806"/>
                  </a:ext>
                </a:extLst>
              </a:tr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рабочему месту налогового инспектора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кабинету сотрудников госорганов. Описание разрабатываемого функционала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795955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рабочему месту специалиста службы поддержки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кабинету специалистов службы поддержки, описание разрабатываемого функционала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723644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модулю интерактивной помощи пользователю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модулю помощи пользователям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885764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механизму взаимодействия 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API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интерфейсу взаимодействия с учетными системами налогоплательщиков. АПИ интерфейс, описание функций и диаграммы процессов.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533182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Руководство системного программиста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Подробная инструкция по администрированию системы для технического персонала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974983"/>
                  </a:ext>
                </a:extLst>
              </a:tr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Руководство пользователя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Подробная инструкция по работе в системе для пользователей системы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480047"/>
                  </a:ext>
                </a:extLst>
              </a:tr>
              <a:tr h="3766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с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ервису оповещений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процессу уведомления пользователей, диаграмма процессов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499723"/>
                  </a:ext>
                </a:extLst>
              </a:tr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механизму м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ониторинг остатков товаров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механизму мониторинга остатков товаров, диаграмм процессов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6568123"/>
                  </a:ext>
                </a:extLst>
              </a:tr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 модулю у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чета движения товаров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 модулю у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чета движения товаров, диаграммы процессов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185920"/>
                  </a:ext>
                </a:extLst>
              </a:tr>
              <a:tr h="3623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каталогу товаров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каталога товаров, структуры и архитектуры. Диаграмма взаимодействия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208500"/>
                  </a:ext>
                </a:extLst>
              </a:tr>
              <a:tr h="29503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Спецификация требований к интеграционному механизму ГО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требований к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интеграционному механизму ГО, диаграммы процессов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097025"/>
                  </a:ext>
                </a:extLst>
              </a:tr>
              <a:tr h="29503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1663</a:t>
                      </a:r>
                      <a:endParaRPr lang="ru-RU" sz="1100" b="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502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1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42974" y="600074"/>
            <a:ext cx="10353676" cy="2466975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58775"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внедрения электронной счет-фактуры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постановление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КР «О проведении пилотного проекта по применению счет-фактуры в виде электронного документа» от 15 апреля 2019 года 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161.</a:t>
            </a:r>
          </a:p>
          <a:p>
            <a:pPr indent="358775"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Пилотный проект по ЭСФ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с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июля 2019 года.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75" y="3398044"/>
            <a:ext cx="4486275" cy="336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84796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271</TotalTime>
  <Words>830</Words>
  <Application>Microsoft Office PowerPoint</Application>
  <PresentationFormat>Широкоэкранный</PresentationFormat>
  <Paragraphs>145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Corbel</vt:lpstr>
      <vt:lpstr>Gill Sans MT</vt:lpstr>
      <vt:lpstr>Symbol</vt:lpstr>
      <vt:lpstr>Times New Roman</vt:lpstr>
      <vt:lpstr>Parcel</vt:lpstr>
      <vt:lpstr>Электронная система фискализации налоговых процедур в Кыргызской Республике</vt:lpstr>
      <vt:lpstr>Источники финансирования для внедрения Электронной системы фискализации налоговых процедур </vt:lpstr>
      <vt:lpstr>Оценка финансовых расходов для внедрения:</vt:lpstr>
      <vt:lpstr>Сроки внедрения модулей электронной системы фискализации налоговых процедур</vt:lpstr>
      <vt:lpstr>Опыт стран-участниц ЕАЭС по внедрению системы прослеживаемости, который можно использовать и адаптировать для Кыргызской Республики</vt:lpstr>
      <vt:lpstr>Внедрение ЭСФ и виртуального склада</vt:lpstr>
      <vt:lpstr>В целях разработки и внедрения информационной системы ЭСФ и Виртуального Склада необходимо разработать более 25 различных документов.</vt:lpstr>
      <vt:lpstr>Презентация PowerPoint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Электронная система фискализации налоговых процедур</dc:title>
  <dc:creator>Айжан Расулова</dc:creator>
  <cp:lastModifiedBy>Айжан Расулова</cp:lastModifiedBy>
  <cp:revision>75</cp:revision>
  <cp:lastPrinted>2019-08-30T03:07:48Z</cp:lastPrinted>
  <dcterms:created xsi:type="dcterms:W3CDTF">2019-05-31T08:46:49Z</dcterms:created>
  <dcterms:modified xsi:type="dcterms:W3CDTF">2019-08-30T03:14:44Z</dcterms:modified>
</cp:coreProperties>
</file>