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9" r:id="rId8"/>
    <p:sldId id="262" r:id="rId9"/>
    <p:sldId id="263" r:id="rId10"/>
    <p:sldId id="264" r:id="rId11"/>
    <p:sldId id="265" r:id="rId12"/>
    <p:sldId id="268" r:id="rId13"/>
    <p:sldId id="267" r:id="rId14"/>
    <p:sldId id="266" r:id="rId15"/>
  </p:sldIdLst>
  <p:sldSz cx="9144000" cy="6858000" type="screen4x3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8D6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44" y="-3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30.07.2019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30.07.2019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30.07.2019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30.07.2019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30.07.2019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30.07.2019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30.07.2019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27584" y="1124744"/>
            <a:ext cx="7632848" cy="4608512"/>
          </a:xfrm>
          <a:solidFill>
            <a:schemeClr val="accent5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ru-RU" dirty="0" smtClean="0"/>
              <a:t>Проект ЗКР </a:t>
            </a:r>
            <a:br>
              <a:rPr lang="ru-RU" dirty="0" smtClean="0"/>
            </a:br>
            <a:r>
              <a:rPr lang="ru-RU" dirty="0" smtClean="0"/>
              <a:t>«О </a:t>
            </a:r>
            <a:r>
              <a:rPr lang="ru-RU" dirty="0"/>
              <a:t>добровольном декларировании имущества и доходов физическими </a:t>
            </a:r>
            <a:r>
              <a:rPr lang="ru-RU" dirty="0" smtClean="0"/>
              <a:t>лицами»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5316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4168"/>
            <a:ext cx="9108504" cy="1993007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/>
              <a:t/>
            </a:r>
            <a:br>
              <a:rPr lang="ru-RU" sz="2400" b="1" dirty="0"/>
            </a:br>
            <a:r>
              <a:rPr lang="ru-RU" sz="2400" b="1" dirty="0" smtClean="0"/>
              <a:t>В </a:t>
            </a:r>
            <a:r>
              <a:rPr lang="ru-RU" sz="2400" b="1" dirty="0"/>
              <a:t>результате прохождения процедуры добровольного декларирования в порядке, предусмотренном настоящим Законом, признаются исполненными обязательства декларанта по налоговым обязательствам, а также штрафы, проценты и пени по этим обязательствам, возникшим: 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276872"/>
            <a:ext cx="8208912" cy="3888432"/>
          </a:xfrm>
          <a:solidFill>
            <a:schemeClr val="accent5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just"/>
            <a:r>
              <a:rPr lang="ru-RU" sz="2400" dirty="0" smtClean="0"/>
              <a:t>от </a:t>
            </a:r>
            <a:r>
              <a:rPr lang="ru-RU" sz="2400" dirty="0"/>
              <a:t>получения дохода в течение периода добровольного декларирования, за счет которого был приобретен объект добровольного </a:t>
            </a:r>
            <a:r>
              <a:rPr lang="ru-RU" sz="2400" dirty="0" smtClean="0"/>
              <a:t>декларирования;</a:t>
            </a:r>
          </a:p>
          <a:p>
            <a:pPr algn="just"/>
            <a:endParaRPr lang="ru-RU" sz="2400" dirty="0"/>
          </a:p>
          <a:p>
            <a:pPr algn="just"/>
            <a:r>
              <a:rPr lang="ru-RU" sz="2400" dirty="0" smtClean="0"/>
              <a:t>в </a:t>
            </a:r>
            <a:r>
              <a:rPr lang="ru-RU" sz="2400" dirty="0"/>
              <a:t>отношении операций, совершенных в течение срока добровольного декларирования, по передаче (переоформлению), размещению на счет объектов добровольного декларирования, указанных декларантом в декларации.</a:t>
            </a:r>
          </a:p>
        </p:txBody>
      </p:sp>
    </p:spTree>
    <p:extLst>
      <p:ext uri="{BB962C8B-B14F-4D97-AF65-F5344CB8AC3E}">
        <p14:creationId xmlns:p14="http://schemas.microsoft.com/office/powerpoint/2010/main" val="2135467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35818" y="0"/>
            <a:ext cx="6119986" cy="6858000"/>
          </a:xfrm>
          <a:solidFill>
            <a:schemeClr val="accent5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r>
              <a:rPr lang="ru-RU" sz="3000" dirty="0"/>
              <a:t>В отношении </a:t>
            </a:r>
            <a:r>
              <a:rPr lang="ru-RU" sz="3000" dirty="0" smtClean="0"/>
              <a:t>указанных </a:t>
            </a:r>
            <a:r>
              <a:rPr lang="ru-RU" sz="3000" dirty="0"/>
              <a:t>обязательств не могут быть инициированы дела досудебного производства по уголовным делам и проступкам, открыты производства дел о нарушениях или иные разбирательства в период, начиная с даты заверения Декларации до даты завершения процедуры добровольного декларирования.</a:t>
            </a:r>
            <a:br>
              <a:rPr lang="ru-RU" sz="3000" dirty="0"/>
            </a:br>
            <a:endParaRPr lang="ru-RU" sz="3000" dirty="0"/>
          </a:p>
        </p:txBody>
      </p:sp>
      <p:pic>
        <p:nvPicPr>
          <p:cNvPr id="7170" name="Picture 2" descr="C:\Users\pak\Downloads\shield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4230" y="908720"/>
            <a:ext cx="2169777" cy="2169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1" name="Picture 3" descr="C:\Users\pak\Downloads\ma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3789039"/>
            <a:ext cx="1893775" cy="1893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1979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702" y="22126"/>
            <a:ext cx="9125297" cy="3694906"/>
          </a:xfrm>
        </p:spPr>
        <p:txBody>
          <a:bodyPr>
            <a:normAutofit/>
          </a:bodyPr>
          <a:lstStyle/>
          <a:p>
            <a:r>
              <a:rPr lang="ru-RU" sz="3600" dirty="0"/>
              <a:t>Декларант, получивший заверенную подписью уполномоченного должностного лица и печатью декларацию, признается декларантом, прошедшим процедуру добровольного декларирования.</a:t>
            </a:r>
            <a:br>
              <a:rPr lang="ru-RU" sz="3600" dirty="0"/>
            </a:br>
            <a:endParaRPr lang="ru-RU" sz="3600" dirty="0"/>
          </a:p>
        </p:txBody>
      </p:sp>
      <p:pic>
        <p:nvPicPr>
          <p:cNvPr id="8194" name="Picture 2" descr="C:\Users\pak\Downloads\verification-of-delivery-list-clipboard-symbol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3140968"/>
            <a:ext cx="3292015" cy="3292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0120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908720"/>
            <a:ext cx="9144000" cy="4968552"/>
          </a:xfrm>
          <a:solidFill>
            <a:schemeClr val="accent5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r>
              <a:rPr lang="ru-RU" sz="3200" dirty="0"/>
              <a:t>Прохождение процедуры добровольного декларирования декларантом в соответствии с настоящим Законом является основанием освобождения от уголовной ответственности декларанта и лица, участвующих в переоформлении имущества, кроме случаев выявления фактов финансирования террористической деятельности и легализации (отмывания) преступных доходов.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919509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67544" y="1124744"/>
            <a:ext cx="8229600" cy="4594522"/>
          </a:xfrm>
          <a:solidFill>
            <a:schemeClr val="accent5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ru-RU" dirty="0"/>
              <a:t>Все противоречия, возникающие при применении настоящего Закона, толкуются в пользу декларанта.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8601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5472608" cy="6336704"/>
          </a:xfrm>
          <a:solidFill>
            <a:schemeClr val="accent5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r>
              <a:rPr lang="ru-RU" sz="3200" dirty="0"/>
              <a:t>Настоящий Закон регулирует общественные отношения, связанные с добровольным декларированием имущества, сформированного и/или приобретенного за счет доходов, полученных до 1 января 2018 года гражданами </a:t>
            </a:r>
            <a:r>
              <a:rPr lang="ru-RU" sz="3200" dirty="0" err="1"/>
              <a:t>Кыргызской</a:t>
            </a:r>
            <a:r>
              <a:rPr lang="ru-RU" sz="3200" dirty="0"/>
              <a:t> Республики и </a:t>
            </a:r>
            <a:r>
              <a:rPr lang="ru-RU" sz="3200" dirty="0" err="1"/>
              <a:t>кайрылманами</a:t>
            </a:r>
            <a:r>
              <a:rPr lang="ru-RU" sz="3200" dirty="0"/>
              <a:t>, имеющими в </a:t>
            </a:r>
            <a:r>
              <a:rPr lang="ru-RU" sz="3200" dirty="0" err="1"/>
              <a:t>Кыргызской</a:t>
            </a:r>
            <a:r>
              <a:rPr lang="ru-RU" sz="3200" dirty="0"/>
              <a:t> Республике объекты добровольного декларирования.</a:t>
            </a:r>
            <a:endParaRPr lang="ru-RU" sz="3200" dirty="0"/>
          </a:p>
        </p:txBody>
      </p:sp>
      <p:pic>
        <p:nvPicPr>
          <p:cNvPr id="1029" name="Picture 5" descr="C:\Users\pak\Downloads\man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2864" y="4851226"/>
            <a:ext cx="1008112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5" descr="C:\Users\pak\Downloads\man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4851226"/>
            <a:ext cx="1008112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pak\Downloads\hous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1556792"/>
            <a:ext cx="1026046" cy="10260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pak\Downloads\car-fill-from-frontal-view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1628800"/>
            <a:ext cx="964737" cy="964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C:\Users\pak\Downloads\money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1787" y="188640"/>
            <a:ext cx="1665081" cy="1665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C:\Users\pak\Downloads\checklist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5660" y="3243833"/>
            <a:ext cx="1257334" cy="1257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31542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80728"/>
          </a:xfrm>
        </p:spPr>
        <p:txBody>
          <a:bodyPr>
            <a:normAutofit/>
          </a:bodyPr>
          <a:lstStyle/>
          <a:p>
            <a:r>
              <a:rPr lang="ru-RU" sz="3200" b="1" dirty="0"/>
              <a:t>Целями настоящего Закона </a:t>
            </a:r>
            <a:r>
              <a:rPr lang="ru-RU" sz="3200" b="1" dirty="0" smtClean="0"/>
              <a:t>являются:</a:t>
            </a:r>
            <a:endParaRPr lang="ru-RU" sz="3200" b="1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323528" y="1124744"/>
            <a:ext cx="6444208" cy="5733256"/>
          </a:xfrm>
          <a:solidFill>
            <a:schemeClr val="accent5">
              <a:lumMod val="60000"/>
              <a:lumOff val="40000"/>
            </a:schemeClr>
          </a:solidFill>
        </p:spPr>
        <p:txBody>
          <a:bodyPr>
            <a:normAutofit fontScale="92500" lnSpcReduction="10000"/>
          </a:bodyPr>
          <a:lstStyle/>
          <a:p>
            <a:r>
              <a:rPr lang="ru-RU" sz="2800" dirty="0"/>
              <a:t>привлечение имущества и доходов в легальный экономический </a:t>
            </a:r>
            <a:r>
              <a:rPr lang="ru-RU" sz="2800" dirty="0" smtClean="0"/>
              <a:t>оборот;</a:t>
            </a:r>
          </a:p>
          <a:p>
            <a:endParaRPr lang="ru-RU" sz="2800" dirty="0"/>
          </a:p>
          <a:p>
            <a:r>
              <a:rPr lang="ru-RU" sz="2800" dirty="0"/>
              <a:t>установление гарантий неприкосновенности декларируемого имущества и </a:t>
            </a:r>
            <a:r>
              <a:rPr lang="ru-RU" sz="2800" dirty="0" smtClean="0"/>
              <a:t>доходов;</a:t>
            </a:r>
          </a:p>
          <a:p>
            <a:endParaRPr lang="ru-RU" sz="2800" dirty="0" smtClean="0"/>
          </a:p>
          <a:p>
            <a:r>
              <a:rPr lang="ru-RU" sz="2800" dirty="0"/>
              <a:t>гарантий неприкосновенности </a:t>
            </a:r>
            <a:r>
              <a:rPr lang="ru-RU" sz="2800" dirty="0"/>
              <a:t>лиц, участвующих в процессе добровольного декларирования имущества и </a:t>
            </a:r>
            <a:r>
              <a:rPr lang="ru-RU" sz="2800" dirty="0" smtClean="0"/>
              <a:t>доходов;</a:t>
            </a:r>
          </a:p>
          <a:p>
            <a:endParaRPr lang="ru-RU" sz="2800" dirty="0" smtClean="0"/>
          </a:p>
          <a:p>
            <a:r>
              <a:rPr lang="ru-RU" sz="2800" dirty="0"/>
              <a:t>соблюдение тайны процесса добровольного декларирования имущества и доходов.</a:t>
            </a:r>
          </a:p>
        </p:txBody>
      </p:sp>
      <p:pic>
        <p:nvPicPr>
          <p:cNvPr id="2052" name="Picture 4" descr="C:\Users\pak\Downloads\document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2636912"/>
            <a:ext cx="1039118" cy="1039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C:\Users\pak\Downloads\insuran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3051" y="4035459"/>
            <a:ext cx="1058347" cy="10583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7" descr="C:\Users\pak\Downloads\password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2665" y="5549932"/>
            <a:ext cx="1058347" cy="1008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C:\Users\pak\Downloads\balanc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1278" y="1181676"/>
            <a:ext cx="1080120" cy="108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6929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80728"/>
          </a:xfrm>
        </p:spPr>
        <p:txBody>
          <a:bodyPr>
            <a:noAutofit/>
          </a:bodyPr>
          <a:lstStyle/>
          <a:p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b="1" dirty="0" smtClean="0"/>
              <a:t>Данный </a:t>
            </a:r>
            <a:r>
              <a:rPr lang="ru-RU" sz="2800" b="1" dirty="0"/>
              <a:t>Закон не применяется в отношении: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052736"/>
            <a:ext cx="5832648" cy="5805264"/>
          </a:xfrm>
          <a:solidFill>
            <a:schemeClr val="accent5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algn="just"/>
            <a:r>
              <a:rPr lang="ru-RU" sz="2000" dirty="0"/>
              <a:t>лица, по которому до даты заверения декларации о добровольном декларировании имущества и доходов открыто производство о нарушении и/или дело досудебного производства по уголовным делам и проступкам и/или начато судебное производство за совершение преступления в сфере </a:t>
            </a:r>
            <a:r>
              <a:rPr lang="ru-RU" sz="2000" dirty="0" smtClean="0"/>
              <a:t>экономики; </a:t>
            </a:r>
          </a:p>
          <a:p>
            <a:pPr algn="just"/>
            <a:endParaRPr lang="ru-RU" sz="2000" dirty="0" smtClean="0"/>
          </a:p>
          <a:p>
            <a:pPr algn="just"/>
            <a:r>
              <a:rPr lang="ru-RU" sz="2000" dirty="0"/>
              <a:t>обязательных платежей в бюджет, по которым ранее даты начала срока добровольного декларирования была представлена отчетность или дополнительно начислены по результатам проверок в соответствии с законодательством </a:t>
            </a:r>
            <a:r>
              <a:rPr lang="ru-RU" sz="2000" dirty="0" err="1"/>
              <a:t>Кыргызской</a:t>
            </a:r>
            <a:r>
              <a:rPr lang="ru-RU" sz="2000" dirty="0"/>
              <a:t> Республики, но обязательства по которым не были исполнены; </a:t>
            </a:r>
          </a:p>
        </p:txBody>
      </p:sp>
      <p:pic>
        <p:nvPicPr>
          <p:cNvPr id="3075" name="Picture 3" descr="C:\Users\pak\Downloads\magnifier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8761" y="4077072"/>
            <a:ext cx="1671661" cy="1671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C:\Users\pak\Downloads\briefcase-and-document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4780" y="1268760"/>
            <a:ext cx="1800200" cy="18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3333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980728"/>
            <a:ext cx="6264696" cy="5877272"/>
          </a:xfrm>
          <a:solidFill>
            <a:schemeClr val="accent5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r>
              <a:rPr lang="ru-RU" sz="2000" dirty="0"/>
              <a:t>денежных средств, не размещенных на счете декларанта в банке </a:t>
            </a:r>
            <a:r>
              <a:rPr lang="ru-RU" sz="2000" dirty="0" err="1"/>
              <a:t>Кыргызской</a:t>
            </a:r>
            <a:r>
              <a:rPr lang="ru-RU" sz="2000" dirty="0"/>
              <a:t> Республики или иностранном банке до даты заверения декларации о добровольном декларировании имущества и доходов</a:t>
            </a:r>
            <a:r>
              <a:rPr lang="ru-RU" sz="2000" dirty="0" smtClean="0"/>
              <a:t>;</a:t>
            </a:r>
          </a:p>
          <a:p>
            <a:endParaRPr lang="ru-RU" sz="2000" dirty="0"/>
          </a:p>
          <a:p>
            <a:r>
              <a:rPr lang="ru-RU" sz="2000" dirty="0"/>
              <a:t>объекта добровольного декларирования, право собственности на которое оспаривается в судебном порядке или не оформлено в соответствии с законодательством </a:t>
            </a:r>
            <a:r>
              <a:rPr lang="ru-RU" sz="2000" dirty="0" err="1"/>
              <a:t>Кыргызской</a:t>
            </a:r>
            <a:r>
              <a:rPr lang="ru-RU" sz="2000" dirty="0"/>
              <a:t> Республики на декларанта на дату заверения декларации о добровольном декларировании имущества и доходов</a:t>
            </a:r>
            <a:r>
              <a:rPr lang="ru-RU" sz="2000" dirty="0" smtClean="0"/>
              <a:t>;</a:t>
            </a:r>
          </a:p>
          <a:p>
            <a:endParaRPr lang="ru-RU" sz="2000" dirty="0"/>
          </a:p>
          <a:p>
            <a:r>
              <a:rPr lang="ru-RU" sz="2000" dirty="0"/>
              <a:t>доходов, полученных преступным путем.</a:t>
            </a:r>
          </a:p>
          <a:p>
            <a:endParaRPr lang="ru-RU" sz="2000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80728"/>
          </a:xfrm>
        </p:spPr>
        <p:txBody>
          <a:bodyPr>
            <a:noAutofit/>
          </a:bodyPr>
          <a:lstStyle/>
          <a:p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b="1" dirty="0" smtClean="0"/>
              <a:t>Данный </a:t>
            </a:r>
            <a:r>
              <a:rPr lang="ru-RU" sz="2800" b="1" dirty="0"/>
              <a:t>Закон не применяется в отношении: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pic>
        <p:nvPicPr>
          <p:cNvPr id="5" name="Picture 2" descr="C:\Users\pak\Downloads\sad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5301208"/>
            <a:ext cx="901444" cy="9014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 descr="C:\Users\pak\Downloads\weight-balan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3630" y="3284984"/>
            <a:ext cx="1350789" cy="13507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pak\Downloads\full-money-bag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3123" y="1268761"/>
            <a:ext cx="1368152" cy="1368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15056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3501008"/>
            <a:ext cx="8136905" cy="2913678"/>
          </a:xfrm>
          <a:solidFill>
            <a:schemeClr val="accent5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ru-RU" dirty="0"/>
              <a:t>Сроком добровольного декларирования является период времени с 1 января 2020 года по 31 марта 2020 года включительно</a:t>
            </a:r>
            <a:endParaRPr lang="ru-RU" dirty="0"/>
          </a:p>
        </p:txBody>
      </p:sp>
      <p:pic>
        <p:nvPicPr>
          <p:cNvPr id="5122" name="Picture 2" descr="C:\Users\pak\Downloads\circular-watch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692696"/>
            <a:ext cx="2664296" cy="2664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0862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4624"/>
            <a:ext cx="9144000" cy="2191866"/>
          </a:xfrm>
        </p:spPr>
        <p:txBody>
          <a:bodyPr>
            <a:noAutofit/>
          </a:bodyPr>
          <a:lstStyle/>
          <a:p>
            <a:pPr lvl="0"/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800" b="1" dirty="0" smtClean="0"/>
              <a:t>Периодом </a:t>
            </a:r>
            <a:r>
              <a:rPr lang="ru-RU" sz="2800" b="1" dirty="0"/>
              <a:t>добровольного декларирования является период, в течение которого были получены доходы, за счет которых было сформировано и/или приобретено имущество, подлежащее добровольному декларированию в соответствии с настоящим Законом:</a:t>
            </a:r>
            <a:r>
              <a:rPr lang="ru-RU" sz="2000" b="1" dirty="0"/>
              <a:t/>
            </a:r>
            <a:br>
              <a:rPr lang="ru-RU" sz="2000" b="1" dirty="0"/>
            </a:br>
            <a:endParaRPr lang="ru-RU" sz="2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2492896"/>
            <a:ext cx="8136904" cy="4032448"/>
          </a:xfrm>
          <a:solidFill>
            <a:schemeClr val="accent5">
              <a:lumMod val="60000"/>
              <a:lumOff val="40000"/>
            </a:schemeClr>
          </a:solidFill>
        </p:spPr>
        <p:txBody>
          <a:bodyPr>
            <a:normAutofit lnSpcReduction="10000"/>
          </a:bodyPr>
          <a:lstStyle/>
          <a:p>
            <a:pPr lvl="0"/>
            <a:r>
              <a:rPr lang="ru-RU" sz="2400" dirty="0"/>
              <a:t>до 1 января 2018 года для декларанта, не заверившего декларацию о доходах и имуществе в соответствии с Законом </a:t>
            </a:r>
            <a:r>
              <a:rPr lang="ru-RU" sz="2400" dirty="0" err="1"/>
              <a:t>Кыргызской</a:t>
            </a:r>
            <a:r>
              <a:rPr lang="ru-RU" sz="2400" dirty="0"/>
              <a:t> Республики «О подготовке к представлению гражданами </a:t>
            </a:r>
            <a:r>
              <a:rPr lang="ru-RU" sz="2400" dirty="0" err="1"/>
              <a:t>Кыргызской</a:t>
            </a:r>
            <a:r>
              <a:rPr lang="ru-RU" sz="2400" dirty="0"/>
              <a:t> Республики единой налоговой декларации</a:t>
            </a:r>
            <a:r>
              <a:rPr lang="ru-RU" sz="2400" dirty="0" smtClean="0"/>
              <a:t>»;</a:t>
            </a:r>
          </a:p>
          <a:p>
            <a:pPr lvl="0"/>
            <a:endParaRPr lang="ru-RU" sz="2400" dirty="0"/>
          </a:p>
          <a:p>
            <a:pPr lvl="0"/>
            <a:r>
              <a:rPr lang="ru-RU" sz="2400" dirty="0"/>
              <a:t>с 1 января 2013 года до 1 января 2018 года для декларанта, заверившего декларацию о доходах и имуществе в соответствии с Законом </a:t>
            </a:r>
            <a:r>
              <a:rPr lang="ru-RU" sz="2400" dirty="0" err="1"/>
              <a:t>Кыргызской</a:t>
            </a:r>
            <a:r>
              <a:rPr lang="ru-RU" sz="2400" dirty="0"/>
              <a:t> </a:t>
            </a:r>
            <a:r>
              <a:rPr lang="ru-RU" sz="2400" dirty="0" smtClean="0"/>
              <a:t>Республики «О </a:t>
            </a:r>
            <a:r>
              <a:rPr lang="ru-RU" sz="2400" dirty="0"/>
              <a:t>подготовке к представлению гражданами </a:t>
            </a:r>
            <a:r>
              <a:rPr lang="ru-RU" sz="2400" dirty="0" err="1"/>
              <a:t>Кыргызской</a:t>
            </a:r>
            <a:r>
              <a:rPr lang="ru-RU" sz="2400" dirty="0"/>
              <a:t> Республики единой налоговой декларации».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28808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dirty="0" smtClean="0"/>
              <a:t>Платежи </a:t>
            </a:r>
            <a:r>
              <a:rPr lang="ru-RU" sz="3600" b="1" dirty="0"/>
              <a:t>за добровольное декларирование имущества и доходов состоят из: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340768"/>
            <a:ext cx="9144000" cy="5517232"/>
          </a:xfrm>
          <a:solidFill>
            <a:schemeClr val="accent5">
              <a:lumMod val="60000"/>
              <a:lumOff val="40000"/>
            </a:schemeClr>
          </a:solidFill>
        </p:spPr>
        <p:txBody>
          <a:bodyPr>
            <a:normAutofit fontScale="77500" lnSpcReduction="20000"/>
          </a:bodyPr>
          <a:lstStyle/>
          <a:p>
            <a:r>
              <a:rPr lang="ru-RU" dirty="0"/>
              <a:t>оплаты стоимости бланка декларации, которая не должна превышать стоимость расходов, понесенных на его изготовление</a:t>
            </a:r>
            <a:r>
              <a:rPr lang="ru-RU" dirty="0" smtClean="0"/>
              <a:t>;</a:t>
            </a:r>
          </a:p>
          <a:p>
            <a:endParaRPr lang="ru-RU" dirty="0"/>
          </a:p>
          <a:p>
            <a:r>
              <a:rPr lang="ru-RU" dirty="0"/>
              <a:t>государственной пошлины за совершение нотариальных действий</a:t>
            </a:r>
            <a:r>
              <a:rPr lang="ru-RU" dirty="0" smtClean="0"/>
              <a:t>;</a:t>
            </a:r>
          </a:p>
          <a:p>
            <a:endParaRPr lang="ru-RU" dirty="0"/>
          </a:p>
          <a:p>
            <a:r>
              <a:rPr lang="ru-RU" dirty="0"/>
              <a:t>единовременного декларационного платежа, оплачиваемого декларантом в размере</a:t>
            </a:r>
            <a:r>
              <a:rPr lang="ru-RU" dirty="0" smtClean="0"/>
              <a:t>:</a:t>
            </a:r>
            <a:endParaRPr lang="ru-RU" dirty="0"/>
          </a:p>
          <a:p>
            <a:r>
              <a:rPr lang="ru-RU" i="1" dirty="0"/>
              <a:t>а) 700 </a:t>
            </a:r>
            <a:r>
              <a:rPr lang="ru-RU" i="1" dirty="0" smtClean="0"/>
              <a:t>тыс. сомов</a:t>
            </a:r>
            <a:r>
              <a:rPr lang="ru-RU" i="1" dirty="0"/>
              <a:t>, в случае если сумма стоимости объектов добровольного декларирования, </a:t>
            </a:r>
            <a:r>
              <a:rPr lang="ru-RU" i="1" dirty="0" smtClean="0"/>
              <a:t>превышает </a:t>
            </a:r>
            <a:r>
              <a:rPr lang="ru-RU" i="1" dirty="0"/>
              <a:t>декларационный </a:t>
            </a:r>
            <a:r>
              <a:rPr lang="ru-RU" i="1" dirty="0" smtClean="0"/>
              <a:t>порог который равен 70 млн. сомов;</a:t>
            </a:r>
          </a:p>
          <a:p>
            <a:r>
              <a:rPr lang="ru-RU" i="1" dirty="0" smtClean="0"/>
              <a:t>б</a:t>
            </a:r>
            <a:r>
              <a:rPr lang="ru-RU" i="1" dirty="0"/>
              <a:t>) 5 % от суммы декларируемых денежных средств, размещенных на счете Декларанта в иностранном банке.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60730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40357" y="1340768"/>
            <a:ext cx="9159602" cy="4320480"/>
          </a:xfrm>
          <a:solidFill>
            <a:schemeClr val="accent5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lvl="0"/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Оценка </a:t>
            </a:r>
            <a:r>
              <a:rPr lang="ru-RU" sz="2800" dirty="0"/>
              <a:t>декларируемого имущества осуществляется декларантом в соответствии с данными </a:t>
            </a:r>
            <a:r>
              <a:rPr lang="ru-RU" sz="2800" dirty="0" err="1"/>
              <a:t>правоудостоверяющих</a:t>
            </a:r>
            <a:r>
              <a:rPr lang="ru-RU" sz="2800" dirty="0"/>
              <a:t> документов, в случае если источники происхождения средств, на приобретение которого и/или стоимость которого на дату приобретения или на дату начала срока добровольного декларирования не подтверждены документально, декларант осуществляет оценку самостоятельно на дату заполнения Декларации в порядке, предусмотренном настоящим Законом.</a:t>
            </a:r>
            <a:br>
              <a:rPr lang="ru-RU" sz="2800" dirty="0"/>
            </a:b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853254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348</TotalTime>
  <Words>550</Words>
  <Application>Microsoft Office PowerPoint</Application>
  <PresentationFormat>Экран (4:3)</PresentationFormat>
  <Paragraphs>42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Проект ЗКР  «О добровольном декларировании имущества и доходов физическими лицами»</vt:lpstr>
      <vt:lpstr>Настоящий Закон регулирует общественные отношения, связанные с добровольным декларированием имущества, сформированного и/или приобретенного за счет доходов, полученных до 1 января 2018 года гражданами Кыргызской Республики и кайрылманами, имеющими в Кыргызской Республике объекты добровольного декларирования.</vt:lpstr>
      <vt:lpstr>Целями настоящего Закона являются:</vt:lpstr>
      <vt:lpstr> Данный Закон не применяется в отношении: </vt:lpstr>
      <vt:lpstr> Данный Закон не применяется в отношении: </vt:lpstr>
      <vt:lpstr>Сроком добровольного декларирования является период времени с 1 января 2020 года по 31 марта 2020 года включительно</vt:lpstr>
      <vt:lpstr> Периодом добровольного декларирования является период, в течение которого были получены доходы, за счет которых было сформировано и/или приобретено имущество, подлежащее добровольному декларированию в соответствии с настоящим Законом: </vt:lpstr>
      <vt:lpstr> Платежи за добровольное декларирование имущества и доходов состоят из: </vt:lpstr>
      <vt:lpstr> Оценка декларируемого имущества осуществляется декларантом в соответствии с данными правоудостоверяющих документов, в случае если источники происхождения средств, на приобретение которого и/или стоимость которого на дату приобретения или на дату начала срока добровольного декларирования не подтверждены документально, декларант осуществляет оценку самостоятельно на дату заполнения Декларации в порядке, предусмотренном настоящим Законом. </vt:lpstr>
      <vt:lpstr>  В результате прохождения процедуры добровольного декларирования в порядке, предусмотренном настоящим Законом, признаются исполненными обязательства декларанта по налоговым обязательствам, а также штрафы, проценты и пени по этим обязательствам, возникшим:  </vt:lpstr>
      <vt:lpstr>В отношении указанных обязательств не могут быть инициированы дела досудебного производства по уголовным делам и проступкам, открыты производства дел о нарушениях или иные разбирательства в период, начиная с даты заверения Декларации до даты завершения процедуры добровольного декларирования. </vt:lpstr>
      <vt:lpstr>Декларант, получивший заверенную подписью уполномоченного должностного лица и печатью декларацию, признается декларантом, прошедшим процедуру добровольного декларирования. </vt:lpstr>
      <vt:lpstr>Прохождение процедуры добровольного декларирования декларантом в соответствии с настоящим Законом является основанием освобождения от уголовной ответственности декларанта и лица, участвующих в переоформлении имущества, кроме случаев выявления фактов финансирования террористической деятельности и легализации (отмывания) преступных доходов. </vt:lpstr>
      <vt:lpstr>Все противоречия, возникающие при применении настоящего Закона, толкуются в пользу декларанта.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ЗКР  «О добровольном декларировании имущества и доходов физическими лицами»</dc:title>
  <dc:creator>Pak V.V</dc:creator>
  <cp:lastModifiedBy>Pak V.V</cp:lastModifiedBy>
  <cp:revision>19</cp:revision>
  <cp:lastPrinted>2019-07-30T11:03:37Z</cp:lastPrinted>
  <dcterms:created xsi:type="dcterms:W3CDTF">2019-07-30T05:28:32Z</dcterms:created>
  <dcterms:modified xsi:type="dcterms:W3CDTF">2019-07-30T11:27:32Z</dcterms:modified>
</cp:coreProperties>
</file>