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6998-49F9-44E3-88B4-23CEE2093AF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96F3-C7C0-45BA-9E53-53C48118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2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раздела : Адаптация и </a:t>
            </a:r>
            <a:r>
              <a:rPr lang="ru-RU" dirty="0" err="1" smtClean="0"/>
              <a:t>митигация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Воздействия климатических изменений оказывают заметное воздействие на основные сектора национальной экономики, которые в значительной степени опираются на природные ресурсы и наносят значительный экономический ущерб. Превентивные действия по адаптации к изменению климата принесут Кыргызской Республике значительную экономическую выгоду и позволят минимизировать угрозы в отношении экосистем, жизни и здоровья человека, экономического развития и объектов инфраструктуры. </a:t>
            </a:r>
            <a:endParaRPr lang="en-US" sz="1200" dirty="0" smtClean="0"/>
          </a:p>
          <a:p>
            <a:r>
              <a:rPr lang="ru-RU" sz="1200" dirty="0" smtClean="0"/>
              <a:t>Экспертные подсчеты затрат республики на выполнение адаптационных мер по предотвращению негативных последствий изменения климата подтверждают, что выгода от их реализации может быть весьма существенной, а комплексный подход, объединяющий науку, технологии и вклад местных сообществ будет способствовать снижению уязвимости общества и экономики страны к изменениям климата. Используя проблему изменения климата как катализатор действий по снижению рисков, страна ускорит достижение целей устойчивого развития, способствуя достижению адаптационных целей, определенных в национальных приоритетах по адаптации.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Данный годовой ущерб рассчитывался для сценария с повышением температуры на 5° С относительно периода 1961-1990 гг. При этом в документе отмечается, что данная оценка экономических потерь является нижней оценкой вследствие специфики использовавшихся национальных методик определения потерь, доработка которых планируется в будущем.</a:t>
            </a:r>
            <a:endParaRPr lang="en-US" dirty="0" smtClean="0"/>
          </a:p>
          <a:p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7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Воздействия климатических изменений оказывают заметное воздействие на основные сектора национальной экономики, которые в значительной степени опираются на природные ресурсы и наносят значительный экономический ущерб. Превентивные действия по адаптации к изменению климата принесут Кыргызской Республике значительную экономическую выгоду и позволят минимизировать угрозы в отношении экосистем, жизни и здоровья человека, экономического развития и объектов инфраструктуры.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ru-RU" sz="1200" dirty="0" smtClean="0"/>
              <a:t>Экспертные подсчеты затрат республики на выполнение адаптационных мер по предотвращению негативных последствий изменения климата подтверждают, что выгода от их реализации может быть весьма существенной, а комплексный подход, объединяющий науку, технологии и вклад местных сообществ будет способствовать снижению уязвимости общества и экономики страны к изменениям климата.</a:t>
            </a:r>
            <a:endParaRPr lang="en-US" sz="1200" dirty="0" smtClean="0"/>
          </a:p>
          <a:p>
            <a:r>
              <a:rPr lang="ru-RU" sz="1200" dirty="0" smtClean="0"/>
              <a:t>Используя проблему изменения климата как катализатор действий по снижению рисков, страна ускорит достижение целей устойчивого развития, способствуя достижению адаптационных целей, определенных в национальных приоритетах по адаптации.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ru-RU" dirty="0" smtClean="0"/>
              <a:t>Годовой ущерб при повышении температуры на 5С относительно периода 1961-1990 гг.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7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В настоящее время эмиссии ПГ в Кыргызской Республике являются небольшими. За 2010 год вклад  республики в общемировые эмиссии ПГ от сжигания ископаемого топлива составляет 0,023%, т.е. объем эмиссий ПГ на душу населения в Кыргызской Республике более чем в три раза ниже средних мировых показателей.  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Данная ситуация во многом является результатом широкого использования гидроэлектростанций (более 90% генерации всей электроэнергии). Однако, ожидаемые изменения климата после 30-х годов приведут к уменьшению водного стока и к сокращению потенциала гидроэнергетических ресурсов. В итоге, при ежегодном приросте ВВП даже в 4% через несколько десятков лет гидроэнергетический потенциал Кыргызстана будет уже исчерпан.  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Кыргызская Республика является страной с низким средним доходом на душу населения - 637,3 $2005, по сравнению с глобальным средним доходом на душу населения  в 8054.6 $2005 (2014 г.). Для удовлетворения потребностей её экономика будет развиваться, и также будут расти выбросы ПГ. Увеличение выбросов парниковых газов ожидается гораздо более быстрым, чем в развитых странах. 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Несмотря на это, долгосрочной целью Кыргызской Республики является сокращение выбросов ПГ до очень низкого уровня 1.58 т СО2 на душу населения в контексте цели ‘ниже 2⁰С’. Отсюда очевидна </a:t>
            </a:r>
            <a:r>
              <a:rPr lang="ru-RU" sz="1200" dirty="0" err="1" smtClean="0">
                <a:solidFill>
                  <a:schemeClr val="accent5">
                    <a:lumMod val="75000"/>
                  </a:schemeClr>
                </a:solidFill>
              </a:rPr>
              <a:t>амбициозность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и справедливость национальных усилий, заложенных в предполагаемых национально определяемых вкладах, при одновременно резком росте экономического уровня страны. 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AEC4-1EBC-4926-BB51-CE7534B679DF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5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21474" y="4503357"/>
            <a:ext cx="2202299" cy="227336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3017" y="5937504"/>
            <a:ext cx="5305965" cy="382015"/>
          </a:xfrm>
          <a:solidFill>
            <a:schemeClr val="bg1"/>
          </a:solidFill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Бишкек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13.01.2021 г.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2" descr="Картинки по запросу &quot;герб и флаг кыргызской республики&quot;&quot;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172968" y="2512607"/>
            <a:ext cx="8350805" cy="162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Определяемые на национальном уровне вклады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Кыргызской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Республики в Парижское соглашение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5198" y="226969"/>
            <a:ext cx="5067881" cy="1038659"/>
            <a:chOff x="644070" y="342085"/>
            <a:chExt cx="4767399" cy="1038659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70" y="342085"/>
              <a:ext cx="901265" cy="1038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Надпись 15"/>
            <p:cNvSpPr txBox="1">
              <a:spLocks/>
            </p:cNvSpPr>
            <p:nvPr userDrawn="1"/>
          </p:nvSpPr>
          <p:spPr bwMode="auto">
            <a:xfrm>
              <a:off x="1613279" y="467290"/>
              <a:ext cx="3798190" cy="694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54000" tIns="45720" rIns="91440" bIns="45720" anchor="t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Государственное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агентство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охраны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окружающей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среды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лесного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хозяйства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при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Правительстве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Кыргызской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Республики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546100" y="236229"/>
            <a:ext cx="2798175" cy="897628"/>
            <a:chOff x="7154417" y="527562"/>
            <a:chExt cx="2821687" cy="80369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417" y="527562"/>
              <a:ext cx="1038607" cy="752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Надпись 12"/>
            <p:cNvSpPr txBox="1"/>
            <p:nvPr/>
          </p:nvSpPr>
          <p:spPr>
            <a:xfrm>
              <a:off x="8261539" y="772730"/>
              <a:ext cx="1714565" cy="5585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Программа ООН по окружающей среде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4/41/Flag_of_Kyrgyzstan_%283-2%29.svg/1200px-Flag_of_Kyrgyzstan_%283-2%29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" y="2507513"/>
            <a:ext cx="2439579" cy="16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406728" y="4672578"/>
            <a:ext cx="2031790" cy="2001316"/>
            <a:chOff x="10136616" y="4735898"/>
            <a:chExt cx="1923757" cy="2001316"/>
          </a:xfrm>
        </p:grpSpPr>
        <p:pic>
          <p:nvPicPr>
            <p:cNvPr id="16" name="Picture 6" descr="Картинки по запросу лого Парижское соглашени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616" y="5500653"/>
              <a:ext cx="1923757" cy="123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youth-time.eu/wp-content/uploads/2018/11/70923376639a32b2bf7e9746c5494a37_X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8" t="27547" r="21710" b="26367"/>
            <a:stretch/>
          </p:blipFill>
          <p:spPr bwMode="auto">
            <a:xfrm>
              <a:off x="11092570" y="4735898"/>
              <a:ext cx="881839" cy="73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corriereuniv.it/cms/wp-content/uploads/2015/11/logo-on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701" y="4765451"/>
              <a:ext cx="774671" cy="64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ttps://gigabaza.ru/images/34/66751/m4a5b71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6" y="236229"/>
            <a:ext cx="727846" cy="8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88863" y="1372130"/>
            <a:ext cx="10890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GEF-UNEP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«Подготовка предполагаемого ОНУВ КР в Соглашение 21-й Конференции Сторон в Париже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9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Раздел: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Амбициозность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справедливость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08615"/>
              </p:ext>
            </p:extLst>
          </p:nvPr>
        </p:nvGraphicFramePr>
        <p:xfrm>
          <a:off x="762000" y="1632727"/>
          <a:ext cx="10710332" cy="489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3">
                  <a:extLst>
                    <a:ext uri="{9D8B030D-6E8A-4147-A177-3AD203B41FA5}">
                      <a16:colId xmlns:a16="http://schemas.microsoft.com/office/drawing/2014/main" xmlns="" val="2225855134"/>
                    </a:ext>
                  </a:extLst>
                </a:gridCol>
                <a:gridCol w="2677583">
                  <a:extLst>
                    <a:ext uri="{9D8B030D-6E8A-4147-A177-3AD203B41FA5}">
                      <a16:colId xmlns:a16="http://schemas.microsoft.com/office/drawing/2014/main" xmlns="" val="1383574076"/>
                    </a:ext>
                  </a:extLst>
                </a:gridCol>
                <a:gridCol w="1985434">
                  <a:extLst>
                    <a:ext uri="{9D8B030D-6E8A-4147-A177-3AD203B41FA5}">
                      <a16:colId xmlns:a16="http://schemas.microsoft.com/office/drawing/2014/main" xmlns="" val="2139740788"/>
                    </a:ext>
                  </a:extLst>
                </a:gridCol>
                <a:gridCol w="3369732">
                  <a:extLst>
                    <a:ext uri="{9D8B030D-6E8A-4147-A177-3AD203B41FA5}">
                      <a16:colId xmlns:a16="http://schemas.microsoft.com/office/drawing/2014/main" xmlns="" val="273454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919601"/>
                  </a:ext>
                </a:extLst>
              </a:tr>
              <a:tr h="20689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Вклад  КР в 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общеми</a:t>
                      </a:r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ровые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эмиссии ПГ от сжигания ископаемого топлива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В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2010 г.  - 0,023%,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Выбросы ПГ КР – в 3 раза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ниже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средних мировых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Более 90% электроэнергии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от гидроэлектростанций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После 2040-х годов начнется снижение водного стока и при росте населения и экономики гидроэнергетический потен-</a:t>
                      </a:r>
                      <a:r>
                        <a:rPr lang="ru-RU" sz="18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циал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будет исчерпан.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209281"/>
                  </a:ext>
                </a:extLst>
              </a:tr>
              <a:tr h="13472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КР - страна с низким средним доходом на душу населения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2014 г. - 637,3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$2005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Глобальный средний доход -  8 054,6 $2005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КР доход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в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13 раз ниже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Экономика, население, потребление и уровень выбросов ПГ будут расти, как ожидается быстрее, чем в развитых странах.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32744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Несмотря на это, долгосрочной целью КР является сокращение выбросов ПГ до очень низкого уровня 1,58 т СО2 на душу населения в контексте цели Парижского соглашения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– </a:t>
                      </a:r>
                      <a:r>
                        <a:rPr lang="en-US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‘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ниже 2⁰С’.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Отсюда очевидна 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амбициозность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справедливость обязательств ОНУВ КР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18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54" y="136525"/>
            <a:ext cx="10601446" cy="9862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Анализ ОНУВ 2015 г. 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7" y="1540932"/>
            <a:ext cx="7434071" cy="5070179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 феврале 2019 г. по запросу АПКР, ОРП ГАООСЛХ по подготовке ДДОИ 1 и НС 4 по РКИК ООН  был проведен анализ предварительного ОНУВ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количественных расчетов достижения заявленных обязательств по сокращению ПГ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Методика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Построение базовых сценариев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Секторы: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Энергетика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СХ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ЛХДВЗ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Отходы и сточные воды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количественных расчетов достижения заявленных обязательств по адаптации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Уязвимость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Адаптация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Водные ресурсы и СХ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ЧС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Здравоохранение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Лес и БР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Оценка положительных и отрицательных последствий присоединения КР к ПС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Позиция по возможным последствиям присоединения КР к ПС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опыта присоединения к ПС других стран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901" b="9406"/>
          <a:stretch/>
        </p:blipFill>
        <p:spPr>
          <a:xfrm>
            <a:off x="8257032" y="1540933"/>
            <a:ext cx="3657600" cy="5070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7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01600"/>
            <a:ext cx="10622280" cy="9699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Кыргызской Республики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44138"/>
            <a:ext cx="6842760" cy="528825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ОНУВ – Определяемые на Национальном Уровне Вклады - Добровольное обязательство страны по достижению целей Парижского соглашения по РКИК ООН.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ОНУВ КР разработан в 2015 г. при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поддержке проекта ЮНЕП/ГЭФ «Подготовка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предполагаемого ОНУВ КР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Соглашение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21-й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Конференции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Сторон в Париже».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Подан КР и зарегистрирован в Секретариате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Конвенции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РКИК ООН в 2015 г.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Вклад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определяет действия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КР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 обязательствам перед РКИК ООН по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адаптации, митигации (сокращению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эмиссий парниковых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газов) 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 финансированию этих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действий.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Финансирование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рассматривается в двух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аспектах: (1) определение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необходимых объемов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собственных ресурсов и (2)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определение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необходимых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ресурсов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международной поддержки.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1" y="1527348"/>
            <a:ext cx="3975100" cy="5119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640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2" descr="https://upload.wikimedia.org/wikipedia/commons/thumb/4/41/Flag_of_Kyrgyzstan_%283-2%29.svg/1200px-Flag_of_Kyrgyzstan_%283-2%2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012" y="212368"/>
            <a:ext cx="1137576" cy="7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141605"/>
            <a:ext cx="11221720" cy="10654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Раздел ОНУВ по Адаптации: Уязвимые сектора и ущерб от климатических воздействий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1584960"/>
            <a:ext cx="6080760" cy="498729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rgbClr val="FF0000"/>
                </a:solidFill>
              </a:rPr>
              <a:t>Целевым </a:t>
            </a:r>
            <a:r>
              <a:rPr lang="ru-RU" sz="2300" dirty="0">
                <a:solidFill>
                  <a:srgbClr val="FF0000"/>
                </a:solidFill>
              </a:rPr>
              <a:t>показателем адаптационных действий Кыргызской Республики определена </a:t>
            </a:r>
            <a:r>
              <a:rPr lang="ru-RU" sz="2300" dirty="0" smtClean="0">
                <a:solidFill>
                  <a:srgbClr val="FF0000"/>
                </a:solidFill>
              </a:rPr>
              <a:t>минимизация </a:t>
            </a:r>
            <a:r>
              <a:rPr lang="ru-RU" sz="2300" dirty="0">
                <a:solidFill>
                  <a:srgbClr val="FF0000"/>
                </a:solidFill>
              </a:rPr>
              <a:t>экономических потерь,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возможных в случае неблагоприятного воздействия изменения климата на население, экономику и окружающую среду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Источник данных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- положения Приоритетных направлений адаптации к изменению климата в Кыргызской Республике до 2017 гг.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Постановление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Правительства КР от 02.10.2013 г. №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549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и НС 3 (ППКР от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13 октября 2016 г. №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546).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Экономические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потери определены на 2100 год для климатического сценария А2, близкого к сценарию 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RCP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8.5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(&gt;1,4 – 4.8°C) 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19568"/>
              </p:ext>
            </p:extLst>
          </p:nvPr>
        </p:nvGraphicFramePr>
        <p:xfrm>
          <a:off x="7056120" y="1584960"/>
          <a:ext cx="4881880" cy="498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842">
                  <a:extLst>
                    <a:ext uri="{9D8B030D-6E8A-4147-A177-3AD203B41FA5}">
                      <a16:colId xmlns:a16="http://schemas.microsoft.com/office/drawing/2014/main" xmlns="" val="2359316611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xmlns="" val="1149743583"/>
                    </a:ext>
                  </a:extLst>
                </a:gridCol>
                <a:gridCol w="1282227">
                  <a:extLst>
                    <a:ext uri="{9D8B030D-6E8A-4147-A177-3AD203B41FA5}">
                      <a16:colId xmlns:a16="http://schemas.microsoft.com/office/drawing/2014/main" xmlns="" val="382809439"/>
                    </a:ext>
                  </a:extLst>
                </a:gridCol>
              </a:tblGrid>
              <a:tr h="67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Сектор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Млн. сом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$ 20</a:t>
                      </a: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9506003"/>
                  </a:ext>
                </a:extLst>
              </a:tr>
              <a:tr h="56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Водные ресурсы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34 464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3549598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Сельское хозяйство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3 360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7584112"/>
                  </a:ext>
                </a:extLst>
              </a:tr>
              <a:tr h="56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Энергетика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9 600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2274038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Чрезвычайные ситуации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1 824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2859397"/>
                  </a:ext>
                </a:extLst>
              </a:tr>
              <a:tr h="56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Здравоохранение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9529064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Лес и биоразнообразие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4 550,4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5650766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93 542,4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1 230,8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620348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1099800" cy="9353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Раздел ОНУВ по Адаптации: Меры и Финансирование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924551" y="5731768"/>
            <a:ext cx="6013449" cy="787904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од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собственными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ресурсами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понимаются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ресурсы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пределах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средств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выделяемых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министерствам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ведомствам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на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соответствующий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год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4550" y="1603405"/>
            <a:ext cx="6013449" cy="445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Финансирование: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924551" y="2055540"/>
          <a:ext cx="6013450" cy="359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70">
                  <a:extLst>
                    <a:ext uri="{9D8B030D-6E8A-4147-A177-3AD203B41FA5}">
                      <a16:colId xmlns:a16="http://schemas.microsoft.com/office/drawing/2014/main" xmlns="" val="3305350019"/>
                    </a:ext>
                  </a:extLst>
                </a:gridCol>
                <a:gridCol w="1981495">
                  <a:extLst>
                    <a:ext uri="{9D8B030D-6E8A-4147-A177-3AD203B41FA5}">
                      <a16:colId xmlns:a16="http://schemas.microsoft.com/office/drawing/2014/main" xmlns="" val="3040919248"/>
                    </a:ext>
                  </a:extLst>
                </a:gridCol>
                <a:gridCol w="2066585">
                  <a:extLst>
                    <a:ext uri="{9D8B030D-6E8A-4147-A177-3AD203B41FA5}">
                      <a16:colId xmlns:a16="http://schemas.microsoft.com/office/drawing/2014/main" xmlns="" val="551195261"/>
                    </a:ext>
                  </a:extLst>
                </a:gridCol>
              </a:tblGrid>
              <a:tr h="1230585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Условия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Необходимые ресурсы,</a:t>
                      </a:r>
                      <a:r>
                        <a:rPr lang="ru-RU" sz="2000" baseline="0" dirty="0" smtClean="0"/>
                        <a:t> млн.</a:t>
                      </a:r>
                      <a:r>
                        <a:rPr lang="ru-RU" sz="2000" dirty="0" smtClean="0"/>
                        <a:t> (постоянные </a:t>
                      </a:r>
                      <a:r>
                        <a:rPr lang="en-US" sz="2000" dirty="0" smtClean="0"/>
                        <a:t>$</a:t>
                      </a:r>
                      <a:r>
                        <a:rPr lang="en-US" sz="2000" baseline="0" dirty="0" smtClean="0"/>
                        <a:t> 2005 </a:t>
                      </a:r>
                      <a:r>
                        <a:rPr lang="ru-RU" sz="2000" baseline="0" dirty="0" smtClean="0"/>
                        <a:t>г.)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Сокращаемый ущерб, млн. (постоянные </a:t>
                      </a:r>
                      <a:r>
                        <a:rPr lang="en-US" sz="2000" dirty="0" smtClean="0"/>
                        <a:t>$</a:t>
                      </a:r>
                      <a:r>
                        <a:rPr lang="en-US" sz="2000" baseline="0" dirty="0" smtClean="0"/>
                        <a:t> 2005 </a:t>
                      </a:r>
                      <a:r>
                        <a:rPr lang="ru-RU" sz="2000" baseline="0" dirty="0" smtClean="0"/>
                        <a:t>г.)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417008"/>
                  </a:ext>
                </a:extLst>
              </a:tr>
              <a:tr h="78672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Без условий -  собственными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средствами</a:t>
                      </a:r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213,4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135,6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0768862"/>
                  </a:ext>
                </a:extLst>
              </a:tr>
              <a:tr h="7903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условием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международной поддержки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1 592,1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011,4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89408340"/>
                  </a:ext>
                </a:extLst>
              </a:tr>
              <a:tr h="704129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1 937,5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230,8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038062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9950" y="1646699"/>
            <a:ext cx="4721225" cy="4869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Меры не </a:t>
            </a:r>
            <a:r>
              <a:rPr lang="ru-RU" sz="2800" dirty="0" smtClean="0">
                <a:solidFill>
                  <a:srgbClr val="FF0000"/>
                </a:solidFill>
              </a:rPr>
              <a:t>указаны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(делается отсылка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отраслевые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программы):</a:t>
            </a:r>
          </a:p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МСХППМ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(водные ресурсы, животноводство и растениеводство)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Минздрав (здоровье граждан)</a:t>
            </a:r>
          </a:p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МЧС (снижение рисков климатических ЧС)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ГАООСЛХ (лес и биоразнообразие)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5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134"/>
            <a:ext cx="10906124" cy="104544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Раздел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Митигации: Цель и сроки (ОНУВ 2015)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615441"/>
            <a:ext cx="7254240" cy="4707384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Долгосрочная цель митигации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: Достижение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 2050 году удельной оценки эмиссий не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превышающей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1,23 т СО2/чел. или, как предел, не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превышающей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1,58 т СО2/чел. для достижения цели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«ниже 2⁰С»,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вероятностью 66% и 50% соответственно.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базе разработок МГЭИК и МЭА в контексте задачи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«ниже 2°C»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цель представлена в СО2. Для мониторинга вклада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эмиссии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определялись по всем другим ПГ в СО2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экв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Временные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рамки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целей ОНУВ 1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января 2020 г. – 31 декабря 2030 г. и 2050 г.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870" y="1615441"/>
            <a:ext cx="3259455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Результаты 3-й НИПГ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Эмиссии ПГ 2010 г.: 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3 046 000 т СО2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экв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Население КР в 2010 г.: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477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600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чел.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Удельные эмиссии: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2,382 т/ч.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84869" y="5861160"/>
            <a:ext cx="32594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Проведена 4-я НИПГ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11395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Митигация: Охват секторов и парниковых газов и методология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5581650"/>
            <a:ext cx="10753725" cy="80010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Методология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Пересмотренные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руководящие принципы национальных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кадастров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парниковых газов МГЭИК, 1996 г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FF0000"/>
                </a:solidFill>
              </a:rPr>
              <a:t>Руководящие принципы национальных кадастров парниковых газов МГЭИК, 2006 г.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34083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42950" y="1718195"/>
            <a:ext cx="5181600" cy="363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Секторы: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Энергетика;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Промышленные процессы и использование  продукции;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Сельское хозяйство;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Землепользование, изменение землепользования и лесное хозяйство;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Отходы </a:t>
            </a:r>
          </a:p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6975" y="1718195"/>
            <a:ext cx="5219700" cy="3605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Парниковые газы: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Диоксид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углерода (СО2),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Метан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(СН4),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Закись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азота (N2O),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Гидрофторуглероды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(ГФУ),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Перфторуглероды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(ПФУ)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Гексафторид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серы (SF6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Трифторид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азота (NF3)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6134"/>
            <a:ext cx="10968613" cy="96924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Митигация: Целевые показатели 2030-2050 гг.</a:t>
            </a:r>
            <a:endParaRPr lang="en-US" sz="3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631503"/>
          <a:ext cx="10617200" cy="382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xmlns="" val="3305350019"/>
                    </a:ext>
                  </a:extLst>
                </a:gridCol>
                <a:gridCol w="3970867">
                  <a:extLst>
                    <a:ext uri="{9D8B030D-6E8A-4147-A177-3AD203B41FA5}">
                      <a16:colId xmlns:a16="http://schemas.microsoft.com/office/drawing/2014/main" xmlns="" val="3040919248"/>
                    </a:ext>
                  </a:extLst>
                </a:gridCol>
                <a:gridCol w="3344333">
                  <a:extLst>
                    <a:ext uri="{9D8B030D-6E8A-4147-A177-3AD203B41FA5}">
                      <a16:colId xmlns:a16="http://schemas.microsoft.com/office/drawing/2014/main" xmlns="" val="551195261"/>
                    </a:ext>
                  </a:extLst>
                </a:gridCol>
              </a:tblGrid>
              <a:tr h="186613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Источники ресурсов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Сокращение выбросов  </a:t>
                      </a:r>
                    </a:p>
                    <a:p>
                      <a:pPr algn="ctr"/>
                      <a:r>
                        <a:rPr lang="ru-RU" sz="2800" dirty="0" smtClean="0"/>
                        <a:t>в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2030 г. в % к</a:t>
                      </a:r>
                      <a:r>
                        <a:rPr lang="ru-RU" sz="2800" baseline="0" dirty="0" smtClean="0"/>
                        <a:t> «бизнесу как обычно»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Сокращение выбросов в 2050 г. в % к</a:t>
                      </a:r>
                      <a:r>
                        <a:rPr lang="ru-RU" sz="2800" baseline="0" dirty="0" smtClean="0"/>
                        <a:t> «бизнесу как обычно»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417008"/>
                  </a:ext>
                </a:extLst>
              </a:tr>
              <a:tr h="97438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Собственные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11.49-13.75%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29.00-30.89%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0768862"/>
                  </a:ext>
                </a:extLst>
              </a:tr>
              <a:tr h="980511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Международная поддержка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12.67-15.69%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35.06-36.75%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8940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54" y="136525"/>
            <a:ext cx="10601446" cy="9862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Методология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моделирования эмиссионных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сценариев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базовых и с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митигационными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мерами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53" y="1540933"/>
            <a:ext cx="5182779" cy="4940254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Модель SHAKYR (разработка Центра по изменению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климата)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Для оценки потенциала митигационных мер для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достижения долгосрочной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цели были разработаны сценарии:  </a:t>
            </a:r>
          </a:p>
          <a:p>
            <a:pPr marL="541338" lvl="1" indent="-185738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</a:rPr>
              <a:t>Сценарий 1. Низкий рост населения - высокий рост экономики; </a:t>
            </a:r>
          </a:p>
          <a:p>
            <a:pPr marL="541338" lvl="1" indent="-185738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</a:rPr>
              <a:t>Сценарий 2. Средний рост населения - средний рост экономики; </a:t>
            </a:r>
          </a:p>
          <a:p>
            <a:pPr marL="541338" lvl="1" indent="-185738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</a:rPr>
              <a:t>Сценарий 3. Высокий рост населения - низкий рост </a:t>
            </a:r>
            <a:r>
              <a:rPr lang="ru-RU" sz="2000" dirty="0" smtClean="0">
                <a:solidFill>
                  <a:srgbClr val="FF0000"/>
                </a:solidFill>
              </a:rPr>
              <a:t>экономики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Ожидаемая численность населения в 2050 г. (в тыс. чел.):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Сценарий 1 – 6872, Сценарий 2 – 7975, Сценарий 3 – 9170.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1540933"/>
            <a:ext cx="5765800" cy="4940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2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993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Раздел: Мониторинг и отчетность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1896"/>
            <a:ext cx="7154333" cy="5149967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Систему мониторинга планируется совместить с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процессом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регулярного обновления национальных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отраслевых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программ и планов по сокращению выбросов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ПГ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Подготовка обновленных программ и планов будет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проводиться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на основе анализа выполнения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ранее принятых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дальнейшем значительную поддержку действиям по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мониторингу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может оказать национальная система MRV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мониторинга, отчетности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верификации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), решение 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разработке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которой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было принято ККПИК в 2015 г.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Отчетность также будет осуществляться в рамках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национальных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сообщений об изменении климата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двухлетних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отчетов обновлений.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82" y="1471897"/>
            <a:ext cx="1829868" cy="2381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913" y="1480433"/>
            <a:ext cx="1666487" cy="23656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82" y="4087312"/>
            <a:ext cx="1829868" cy="24066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913" y="4109137"/>
            <a:ext cx="1687411" cy="2384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96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1690</Words>
  <Application>Microsoft Office PowerPoint</Application>
  <PresentationFormat>Произвольный</PresentationFormat>
  <Paragraphs>171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Определяемые на национальном уровне вклады Кыргызской Республики в Парижское соглашение</vt:lpstr>
      <vt:lpstr>ОНУВ Кыргызской Республики</vt:lpstr>
      <vt:lpstr>Раздел ОНУВ по Адаптации: Уязвимые сектора и ущерб от климатических воздействий</vt:lpstr>
      <vt:lpstr>Раздел ОНУВ по Адаптации: Меры и Финансирование</vt:lpstr>
      <vt:lpstr>Раздел ОНУВ по Митигации: Цель и сроки (ОНУВ 2015)</vt:lpstr>
      <vt:lpstr>ОНУВ Митигация: Охват секторов и парниковых газов и методология</vt:lpstr>
      <vt:lpstr>ОНУВ Митигация: Целевые показатели 2030-2050 гг.</vt:lpstr>
      <vt:lpstr>Методология моделирования эмиссионных сценариев (базовых и с митигационными мерами) </vt:lpstr>
      <vt:lpstr>Раздел: Мониторинг и отчетность</vt:lpstr>
      <vt:lpstr>Раздел: Амбициозность и справедливость </vt:lpstr>
      <vt:lpstr>Анализ ОНУВ 2015 г.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Определяемые на национальном уровне вклады Кыргызской Республики в Парижское соглашение</dc:title>
  <dc:creator>Aleksandr Temirbekov</dc:creator>
  <cp:lastModifiedBy>Kachkynbai kyzy Jyldyz</cp:lastModifiedBy>
  <cp:revision>14</cp:revision>
  <dcterms:created xsi:type="dcterms:W3CDTF">2021-01-05T12:32:09Z</dcterms:created>
  <dcterms:modified xsi:type="dcterms:W3CDTF">2021-01-15T04:55:35Z</dcterms:modified>
</cp:coreProperties>
</file>