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2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84" d="100"/>
          <a:sy n="84" d="100"/>
        </p:scale>
        <p:origin x="59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16998-49F9-44E3-88B4-23CEE2093AFE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896F3-C7C0-45BA-9E53-53C48118D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99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629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 раздела : Адаптация и </a:t>
            </a:r>
            <a:r>
              <a:rPr lang="ru-RU" dirty="0" err="1" smtClean="0"/>
              <a:t>митигация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28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Воздействия климатических изменений оказывают заметное воздействие на основные сектора национальной экономики, которые в значительной степени опираются на природные ресурсы и наносят значительный экономический ущерб. Превентивные действия по адаптации к изменению климата принесут Кыргызской Республике значительную экономическую выгоду и позволят минимизировать угрозы в отношении экосистем, жизни и здоровья человека, экономического развития и объектов инфраструктуры. </a:t>
            </a:r>
            <a:endParaRPr lang="en-US" sz="1200" dirty="0" smtClean="0"/>
          </a:p>
          <a:p>
            <a:r>
              <a:rPr lang="ru-RU" sz="1200" dirty="0" smtClean="0"/>
              <a:t>Экспертные подсчеты затрат республики на выполнение адаптационных мер по предотвращению негативных последствий изменения климата подтверждают, что выгода от их реализации может быть весьма существенной, а комплексный подход, объединяющий науку, технологии и вклад местных сообществ будет способствовать снижению уязвимости общества и экономики страны к изменениям климата. Используя проблему изменения климата как катализатор действий по снижению рисков, страна ускорит достижение целей устойчивого развития, способствуя достижению адаптационных целей, определенных в национальных приоритетах по адаптации.</a:t>
            </a:r>
            <a:endParaRPr 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Данный годовой ущерб рассчитывался для сценария с повышением температуры на 5° С относительно периода 1961-1990 гг. При этом в документе отмечается, что данная оценка экономических потерь является нижней оценкой вследствие специфики использовавшихся национальных методик определения потерь, доработка которых планируется в будущем.</a:t>
            </a:r>
            <a:endParaRPr lang="en-US" dirty="0" smtClean="0"/>
          </a:p>
          <a:p>
            <a:endParaRPr lang="en-US" sz="1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678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Воздействия климатических изменений оказывают заметное воздействие на основные сектора национальной экономики, которые в значительной степени опираются на природные ресурсы и наносят значительный экономический ущерб. Превентивные действия по адаптации к изменению климата принесут Кыргызской Республике значительную экономическую выгоду и позволят минимизировать угрозы в отношении экосистем, жизни и здоровья человека, экономического развития и объектов инфраструктуры. 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ru-RU" sz="1200" dirty="0" smtClean="0"/>
              <a:t>Экспертные подсчеты затрат республики на выполнение адаптационных мер по предотвращению негативных последствий изменения климата подтверждают, что выгода от их реализации может быть весьма существенной, а комплексный подход, объединяющий науку, технологии и вклад местных сообществ будет способствовать снижению уязвимости общества и экономики страны к изменениям климата.</a:t>
            </a:r>
            <a:endParaRPr lang="en-US" sz="1200" dirty="0" smtClean="0"/>
          </a:p>
          <a:p>
            <a:r>
              <a:rPr lang="ru-RU" sz="1200" dirty="0" smtClean="0"/>
              <a:t>Используя проблему изменения климата как катализатор действий по снижению рисков, страна ускорит достижение целей устойчивого развития, способствуя достижению адаптационных целей, определенных в национальных приоритетах по адаптации.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ru-RU" dirty="0" smtClean="0"/>
              <a:t>Годовой ущерб при повышении температуры на 5С относительно периода 1961-1990 гг.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072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</a:rPr>
              <a:t>В настоящее время эмиссии ПГ в Кыргызской Республике являются небольшими. За 2010 год вклад  республики в общемировые эмиссии ПГ от сжигания ископаемого топлива составляет 0,023%, т.е. объем эмиссий ПГ на душу населения в Кыргызской Республике более чем в три раза ниже средних мировых показателей.  </a:t>
            </a:r>
          </a:p>
          <a:p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</a:rPr>
              <a:t>Данная ситуация во многом является результатом широкого использования гидроэлектростанций (более 90% генерации всей электроэнергии). Однако, ожидаемые изменения климата после 30-х годов приведут к уменьшению водного стока и к сокращению потенциала гидроэнергетических ресурсов. В итоге, при ежегодном приросте ВВП даже в 4% через несколько десятков лет гидроэнергетический потенциал Кыргызстана будет уже исчерпан.  </a:t>
            </a:r>
          </a:p>
          <a:p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</a:rPr>
              <a:t>Кыргызская Республика является страной с низким средним доходом на душу населения - 637,3 $2005, по сравнению с глобальным средним доходом на душу населения  в 8054.6 $2005 (2014 г.). Для удовлетворения потребностей её экономика будет развиваться, и также будут расти выбросы ПГ. Увеличение выбросов парниковых газов ожидается гораздо более быстрым, чем в развитых странах. </a:t>
            </a:r>
          </a:p>
          <a:p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</a:rPr>
              <a:t>Несмотря на это, долгосрочной целью Кыргызской Республики является сокращение выбросов ПГ до очень низкого уровня 1.58 т СО2 на душу населения в контексте цели ‘ниже 2⁰С’. Отсюда очевидна </a:t>
            </a:r>
            <a:r>
              <a:rPr lang="ru-RU" sz="1200" dirty="0" err="1" smtClean="0">
                <a:solidFill>
                  <a:schemeClr val="accent5">
                    <a:lumMod val="75000"/>
                  </a:schemeClr>
                </a:solidFill>
              </a:rPr>
              <a:t>амбициозность</a:t>
            </a: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</a:rPr>
              <a:t> и справедливость национальных усилий, заложенных в предполагаемых национально определяемых вкладах, при одновременно резком росте экономического уровня страны. </a:t>
            </a:r>
            <a:endParaRPr lang="en-US" sz="12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23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AEC4-1EBC-4926-BB51-CE7534B679DF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953D-9D3B-4D42-B202-80E02C762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64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AEC4-1EBC-4926-BB51-CE7534B679DF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953D-9D3B-4D42-B202-80E02C762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48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AEC4-1EBC-4926-BB51-CE7534B679DF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953D-9D3B-4D42-B202-80E02C762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9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AEC4-1EBC-4926-BB51-CE7534B679DF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953D-9D3B-4D42-B202-80E02C762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2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AEC4-1EBC-4926-BB51-CE7534B679DF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953D-9D3B-4D42-B202-80E02C762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3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AEC4-1EBC-4926-BB51-CE7534B679DF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953D-9D3B-4D42-B202-80E02C762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49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AEC4-1EBC-4926-BB51-CE7534B679DF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953D-9D3B-4D42-B202-80E02C762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04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AEC4-1EBC-4926-BB51-CE7534B679DF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953D-9D3B-4D42-B202-80E02C762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7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AEC4-1EBC-4926-BB51-CE7534B679DF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953D-9D3B-4D42-B202-80E02C762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04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AEC4-1EBC-4926-BB51-CE7534B679DF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953D-9D3B-4D42-B202-80E02C762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1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AEC4-1EBC-4926-BB51-CE7534B679DF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F953D-9D3B-4D42-B202-80E02C762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31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AAEC4-1EBC-4926-BB51-CE7534B679DF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F953D-9D3B-4D42-B202-80E02C762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5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2656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321474" y="4503357"/>
            <a:ext cx="2202299" cy="2273363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43017" y="5937504"/>
            <a:ext cx="5305965" cy="382015"/>
          </a:xfrm>
          <a:solidFill>
            <a:schemeClr val="bg1"/>
          </a:solidFill>
          <a:ln>
            <a:noFill/>
          </a:ln>
          <a:effectLst/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Бишкек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13.01.2021 г.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AutoShape 2" descr="Картинки по запросу &quot;герб и флаг кыргызской республики&quot;&quot;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3172968" y="2512607"/>
            <a:ext cx="8350805" cy="16291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Определяемые на национальном уровне вклады 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Кыргызской 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Республики в Парижское соглашение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25198" y="226969"/>
            <a:ext cx="5067881" cy="1038659"/>
            <a:chOff x="644070" y="342085"/>
            <a:chExt cx="4767399" cy="1038659"/>
          </a:xfrm>
        </p:grpSpPr>
        <p:pic>
          <p:nvPicPr>
            <p:cNvPr id="8" name="Рисунок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070" y="342085"/>
              <a:ext cx="901265" cy="10386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Надпись 15"/>
            <p:cNvSpPr txBox="1">
              <a:spLocks/>
            </p:cNvSpPr>
            <p:nvPr userDrawn="1"/>
          </p:nvSpPr>
          <p:spPr bwMode="auto">
            <a:xfrm>
              <a:off x="1613279" y="467290"/>
              <a:ext cx="3798190" cy="6943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54000" tIns="45720" rIns="91440" bIns="45720" anchor="t" anchorCtr="0" upright="1">
              <a:noAutofit/>
            </a:bodyPr>
            <a:lstStyle/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Cambria" panose="02040503050406030204" pitchFamily="18" charset="0"/>
                </a:rPr>
                <a:t>Государственное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Cambria" panose="02040503050406030204" pitchFamily="18" charset="0"/>
                </a:rPr>
                <a:t>агентство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Cambria" panose="02040503050406030204" pitchFamily="18" charset="0"/>
                </a:rPr>
                <a:t>охраны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Cambria" panose="02040503050406030204" pitchFamily="18" charset="0"/>
                </a:rPr>
                <a:t>окружающей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Cambria" panose="02040503050406030204" pitchFamily="18" charset="0"/>
                </a:rPr>
                <a:t>среды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Cambria" panose="02040503050406030204" pitchFamily="18" charset="0"/>
                </a:rPr>
                <a:t>и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Cambria" panose="02040503050406030204" pitchFamily="18" charset="0"/>
                </a:rPr>
                <a:t>лесного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Cambria" panose="02040503050406030204" pitchFamily="18" charset="0"/>
                </a:rPr>
                <a:t>хозяйства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Cambria" panose="02040503050406030204" pitchFamily="18" charset="0"/>
                </a:rPr>
                <a:t>при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Cambria" panose="02040503050406030204" pitchFamily="18" charset="0"/>
                </a:rPr>
                <a:t>Правительстве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Cambria" panose="02040503050406030204" pitchFamily="18" charset="0"/>
                </a:rPr>
                <a:t>Кыргызской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Cambria" panose="02040503050406030204" pitchFamily="18" charset="0"/>
                </a:rPr>
                <a:t>Республики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8546100" y="236229"/>
            <a:ext cx="2798175" cy="897628"/>
            <a:chOff x="7154417" y="527562"/>
            <a:chExt cx="2821687" cy="803695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4417" y="527562"/>
              <a:ext cx="1038607" cy="7524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Надпись 12"/>
            <p:cNvSpPr txBox="1"/>
            <p:nvPr/>
          </p:nvSpPr>
          <p:spPr>
            <a:xfrm>
              <a:off x="8261539" y="772730"/>
              <a:ext cx="1714565" cy="558527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Программа ООН по окружающей среде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8" name="Прямая соединительная линия 17"/>
          <p:cNvCxnSpPr/>
          <p:nvPr/>
        </p:nvCxnSpPr>
        <p:spPr>
          <a:xfrm>
            <a:off x="0" y="1265628"/>
            <a:ext cx="12192000" cy="0"/>
          </a:xfrm>
          <a:prstGeom prst="line">
            <a:avLst/>
          </a:prstGeom>
          <a:ln w="38100" cap="flat" cmpd="dbl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26" name="Picture 2" descr="https://upload.wikimedia.org/wikipedia/commons/thumb/4/41/Flag_of_Kyrgyzstan_%283-2%29.svg/1200px-Flag_of_Kyrgyzstan_%283-2%29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26" y="2507513"/>
            <a:ext cx="2439579" cy="163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9406728" y="4672578"/>
            <a:ext cx="2031790" cy="2001316"/>
            <a:chOff x="10136616" y="4735898"/>
            <a:chExt cx="1923757" cy="2001316"/>
          </a:xfrm>
        </p:grpSpPr>
        <p:pic>
          <p:nvPicPr>
            <p:cNvPr id="16" name="Picture 6" descr="Картинки по запросу лого Парижское соглашение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6616" y="5500653"/>
              <a:ext cx="1923757" cy="1236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s://youth-time.eu/wp-content/uploads/2018/11/70923376639a32b2bf7e9746c5494a37_XL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68" t="27547" r="21710" b="26367"/>
            <a:stretch/>
          </p:blipFill>
          <p:spPr bwMode="auto">
            <a:xfrm>
              <a:off x="11092570" y="4735898"/>
              <a:ext cx="881839" cy="730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s://www.corriereuniv.it/cms/wp-content/uploads/2015/11/logo-onu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7701" y="4765451"/>
              <a:ext cx="774671" cy="645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2" descr="https://gigabaza.ru/images/34/66751/m4a5b715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206" y="236229"/>
            <a:ext cx="727846" cy="84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188863" y="1372130"/>
            <a:ext cx="108909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Проект 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GEF-UNEP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«Подготовка предполагаемого ОНУВ КР в Соглашение 21-й Конференции Сторон в Париже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3994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Раздел: </a:t>
            </a:r>
            <a:r>
              <a:rPr lang="ru-RU" sz="3600" b="1" dirty="0" err="1" smtClean="0">
                <a:solidFill>
                  <a:schemeClr val="accent5">
                    <a:lumMod val="75000"/>
                  </a:schemeClr>
                </a:solidFill>
              </a:rPr>
              <a:t>Амбициозность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и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справедливость 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1265628"/>
            <a:ext cx="12192000" cy="0"/>
          </a:xfrm>
          <a:prstGeom prst="line">
            <a:avLst/>
          </a:prstGeom>
          <a:ln w="38100" cap="flat" cmpd="dbl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108615"/>
              </p:ext>
            </p:extLst>
          </p:nvPr>
        </p:nvGraphicFramePr>
        <p:xfrm>
          <a:off x="762000" y="1632727"/>
          <a:ext cx="10710332" cy="4893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7583">
                  <a:extLst>
                    <a:ext uri="{9D8B030D-6E8A-4147-A177-3AD203B41FA5}">
                      <a16:colId xmlns:a16="http://schemas.microsoft.com/office/drawing/2014/main" val="2225855134"/>
                    </a:ext>
                  </a:extLst>
                </a:gridCol>
                <a:gridCol w="2677583">
                  <a:extLst>
                    <a:ext uri="{9D8B030D-6E8A-4147-A177-3AD203B41FA5}">
                      <a16:colId xmlns:a16="http://schemas.microsoft.com/office/drawing/2014/main" val="1383574076"/>
                    </a:ext>
                  </a:extLst>
                </a:gridCol>
                <a:gridCol w="1985434">
                  <a:extLst>
                    <a:ext uri="{9D8B030D-6E8A-4147-A177-3AD203B41FA5}">
                      <a16:colId xmlns:a16="http://schemas.microsoft.com/office/drawing/2014/main" val="2139740788"/>
                    </a:ext>
                  </a:extLst>
                </a:gridCol>
                <a:gridCol w="3369732">
                  <a:extLst>
                    <a:ext uri="{9D8B030D-6E8A-4147-A177-3AD203B41FA5}">
                      <a16:colId xmlns:a16="http://schemas.microsoft.com/office/drawing/2014/main" val="2734546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Ситуация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Аргументы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Комментарий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919601"/>
                  </a:ext>
                </a:extLst>
              </a:tr>
              <a:tr h="206890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Вклад  КР в </a:t>
                      </a:r>
                      <a:r>
                        <a:rPr lang="ru-RU" sz="18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общеми</a:t>
                      </a:r>
                      <a:r>
                        <a:rPr lang="en-US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r>
                        <a:rPr lang="ru-RU" sz="18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ровые</a:t>
                      </a:r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эмиссии ПГ от сжигания ископаемого топлива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В</a:t>
                      </a:r>
                      <a:r>
                        <a:rPr lang="ru-RU" sz="18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2010 г.  - 0,023%,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Выбросы ПГ КР – в 3 раза</a:t>
                      </a:r>
                      <a:r>
                        <a:rPr lang="en-US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ниже </a:t>
                      </a:r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средних мировых показателей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Более 90% электроэнергии</a:t>
                      </a:r>
                      <a:r>
                        <a:rPr lang="ru-RU" sz="18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от гидроэлектростанций</a:t>
                      </a: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После 2040-х годов начнется снижение водного стока и при росте населения и экономики гидроэнергетический потен-</a:t>
                      </a:r>
                      <a:r>
                        <a:rPr lang="ru-RU" sz="1800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циал</a:t>
                      </a:r>
                      <a:r>
                        <a:rPr lang="ru-RU" sz="18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будет исчерпан.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209281"/>
                  </a:ext>
                </a:extLst>
              </a:tr>
              <a:tr h="134725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КР - страна с низким средним доходом на душу населения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В 2014 г. - 637,3</a:t>
                      </a:r>
                      <a:r>
                        <a:rPr lang="en-US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$2005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Глобальный средний доход -  8 054,6 $2005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В КР доход</a:t>
                      </a:r>
                      <a:r>
                        <a:rPr lang="ru-RU" sz="18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в </a:t>
                      </a:r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13 раз ниже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Экономика, население, потребление и уровень выбросов ПГ будут расти, как ожидается быстрее, чем в развитых странах.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327446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Несмотря на это, долгосрочной целью КР является сокращение выбросов ПГ до очень низкого уровня 1,58 т СО2 на душу населения в контексте цели Парижского соглашения</a:t>
                      </a:r>
                      <a:r>
                        <a:rPr lang="ru-RU" sz="18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– </a:t>
                      </a:r>
                      <a:r>
                        <a:rPr lang="en-US" sz="18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‘</a:t>
                      </a:r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ниже 2⁰С’.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Отсюда очевидна </a:t>
                      </a:r>
                      <a:r>
                        <a:rPr lang="ru-RU" sz="18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амбициозность</a:t>
                      </a:r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и справедливость обязательств ОНУВ КР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80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800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187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26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354" y="136525"/>
            <a:ext cx="10601446" cy="986219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Анализ ОНУВ 2015 г.  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937" y="1540932"/>
            <a:ext cx="7434071" cy="5070179"/>
          </a:xfr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В феврале 2019 г. по запросу АПКР, ОРП ГАООСЛХ по подготовке ДДОИ 1 и НС 4 по РКИК ООН  был проведен анализ предварительного ОНУВ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Анализ количественных расчетов достижения заявленных обязательств по сокращению ПГ</a:t>
            </a:r>
          </a:p>
          <a:p>
            <a:pPr lvl="1"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Методика </a:t>
            </a:r>
          </a:p>
          <a:p>
            <a:pPr lvl="1"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Построение базовых сценариев</a:t>
            </a:r>
          </a:p>
          <a:p>
            <a:pPr lvl="1"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Секторы:</a:t>
            </a:r>
          </a:p>
          <a:p>
            <a:pPr lvl="2"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Энергетика</a:t>
            </a:r>
          </a:p>
          <a:p>
            <a:pPr lvl="2"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СХ</a:t>
            </a:r>
          </a:p>
          <a:p>
            <a:pPr lvl="2"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ЛХДВЗ</a:t>
            </a:r>
          </a:p>
          <a:p>
            <a:pPr lvl="2"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Отходы и сточные воды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Анализ количественных расчетов достижения заявленных обязательств по адаптации</a:t>
            </a:r>
          </a:p>
          <a:p>
            <a:pPr lvl="1"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Уязвимость</a:t>
            </a:r>
          </a:p>
          <a:p>
            <a:pPr lvl="1"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Адаптация</a:t>
            </a:r>
          </a:p>
          <a:p>
            <a:pPr lvl="2"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Водные ресурсы и СХ</a:t>
            </a:r>
          </a:p>
          <a:p>
            <a:pPr lvl="2"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ЧС</a:t>
            </a:r>
          </a:p>
          <a:p>
            <a:pPr lvl="2"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Здравоохранение</a:t>
            </a:r>
          </a:p>
          <a:p>
            <a:pPr lvl="2"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Лес и БР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Оценка положительных и отрицательных последствий присоединения КР к ПС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Позиция по возможным последствиям присоединения КР к ПС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Анализ опыта присоединения к ПС других стран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1265628"/>
            <a:ext cx="12192000" cy="0"/>
          </a:xfrm>
          <a:prstGeom prst="line">
            <a:avLst/>
          </a:prstGeom>
          <a:ln w="38100" cap="flat" cmpd="dbl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2901" b="9406"/>
          <a:stretch/>
        </p:blipFill>
        <p:spPr>
          <a:xfrm>
            <a:off x="8257032" y="1540933"/>
            <a:ext cx="3657600" cy="50701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675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12192000" cy="12656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5440" y="6053908"/>
            <a:ext cx="9144000" cy="37229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Бишкек, 13.01.2021 г.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AutoShape 2" descr="Картинки по запросу &quot;герб и флаг кыргызской республики&quot;&quot;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787078" y="2009465"/>
            <a:ext cx="5983055" cy="3436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5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5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</a:rPr>
              <a:t>СПАСИБО!</a:t>
            </a:r>
            <a:br>
              <a:rPr lang="ru-RU" sz="5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5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5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</a:rPr>
              <a:t>ВОПРОСЫ?</a:t>
            </a:r>
            <a:endParaRPr lang="en-US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25198" y="226969"/>
            <a:ext cx="4767399" cy="1038659"/>
            <a:chOff x="644070" y="342085"/>
            <a:chExt cx="4767399" cy="1038659"/>
          </a:xfrm>
        </p:grpSpPr>
        <p:pic>
          <p:nvPicPr>
            <p:cNvPr id="8" name="Рисунок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070" y="342085"/>
              <a:ext cx="901265" cy="10386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Надпись 15"/>
            <p:cNvSpPr txBox="1">
              <a:spLocks/>
            </p:cNvSpPr>
            <p:nvPr userDrawn="1"/>
          </p:nvSpPr>
          <p:spPr bwMode="auto">
            <a:xfrm>
              <a:off x="1613279" y="467290"/>
              <a:ext cx="3798190" cy="6943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54000" tIns="45720" rIns="91440" bIns="45720" anchor="t" anchorCtr="0" upright="1">
              <a:noAutofit/>
            </a:bodyPr>
            <a:lstStyle/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Cambria" panose="02040503050406030204" pitchFamily="18" charset="0"/>
                </a:rPr>
                <a:t>Государственное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Cambria" panose="02040503050406030204" pitchFamily="18" charset="0"/>
                </a:rPr>
                <a:t>агентство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Cambria" panose="02040503050406030204" pitchFamily="18" charset="0"/>
                </a:rPr>
                <a:t>охраны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Cambria" panose="02040503050406030204" pitchFamily="18" charset="0"/>
                </a:rPr>
                <a:t>окружающей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Cambria" panose="02040503050406030204" pitchFamily="18" charset="0"/>
                </a:rPr>
                <a:t>среды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Cambria" panose="02040503050406030204" pitchFamily="18" charset="0"/>
                </a:rPr>
                <a:t>и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Cambria" panose="02040503050406030204" pitchFamily="18" charset="0"/>
                </a:rPr>
                <a:t>лесного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Cambria" panose="02040503050406030204" pitchFamily="18" charset="0"/>
                </a:rPr>
                <a:t>хозяйства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Cambria" panose="02040503050406030204" pitchFamily="18" charset="0"/>
                </a:rPr>
                <a:t>при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Cambria" panose="02040503050406030204" pitchFamily="18" charset="0"/>
                </a:rPr>
                <a:t>Правительстве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Cambria" panose="02040503050406030204" pitchFamily="18" charset="0"/>
                </a:rPr>
                <a:t>Кыргызской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Cambria" panose="02040503050406030204" pitchFamily="18" charset="0"/>
                </a:rPr>
                <a:t>Республики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8546100" y="236229"/>
            <a:ext cx="2798175" cy="897628"/>
            <a:chOff x="7154417" y="527562"/>
            <a:chExt cx="2821687" cy="803695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4417" y="527562"/>
              <a:ext cx="1038607" cy="7524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Надпись 12"/>
            <p:cNvSpPr txBox="1"/>
            <p:nvPr/>
          </p:nvSpPr>
          <p:spPr>
            <a:xfrm>
              <a:off x="8261539" y="772730"/>
              <a:ext cx="1714565" cy="558527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Программа ООН по окружающей среде</a:t>
              </a:r>
              <a:endParaRPr lang="en-US" sz="14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Picture 2" descr="Image result for 2 degrees world">
            <a:extLst>
              <a:ext uri="{FF2B5EF4-FFF2-40B4-BE49-F238E27FC236}">
                <a16:creationId xmlns:a16="http://schemas.microsoft.com/office/drawing/2014/main" id="{B57A89EC-44CD-485B-B303-88A6C8E54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929" y="2009465"/>
            <a:ext cx="4072736" cy="343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0" y="1265628"/>
            <a:ext cx="12192000" cy="0"/>
          </a:xfrm>
          <a:prstGeom prst="line">
            <a:avLst/>
          </a:prstGeom>
          <a:ln w="38100" cap="flat" cmpd="dbl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7" name="Picture 2" descr="https://gigabaza.ru/images/34/66751/m4a5b715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206" y="236229"/>
            <a:ext cx="727846" cy="84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50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101600"/>
            <a:ext cx="10622280" cy="96995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ОНУВ Кыргызской Республики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20" y="1444138"/>
            <a:ext cx="6842760" cy="5288258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ОНУВ – Определяемые на Национальном Уровне Вклады - Добровольное обязательство страны по достижению целей Парижского соглашения по РКИК ООН.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ОНУВ КР разработан в 2015 г. при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поддержке проекта ЮНЕП/ГЭФ «Подготовка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предполагаемого ОНУВ КР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в Соглашение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21-й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Конференции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Сторон в Париже».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Подан КР и зарегистрирован в Секретариате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Конвенции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РКИК ООН в 2015 г.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Вклад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определяет действия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КР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по обязательствам перед РКИК ООН по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адаптации, митигации (сокращению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эмиссий парниковых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газов) и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по финансированию этих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действий.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Финансирование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рассматривается в двух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аспектах: (1) определение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необходимых объемов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собственных ресурсов и (2)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определение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необходимых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ресурсов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международной поддержки.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1" y="1527348"/>
            <a:ext cx="3975100" cy="511996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164028"/>
            <a:ext cx="12192000" cy="0"/>
          </a:xfrm>
          <a:prstGeom prst="line">
            <a:avLst/>
          </a:prstGeom>
          <a:ln w="38100" cap="flat" cmpd="dbl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" name="Picture 2" descr="https://upload.wikimedia.org/wikipedia/commons/thumb/4/41/Flag_of_Kyrgyzstan_%283-2%29.svg/1200px-Flag_of_Kyrgyzstan_%283-2%29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012" y="212368"/>
            <a:ext cx="1137576" cy="75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87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280" y="141605"/>
            <a:ext cx="11221720" cy="106540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Раздел ОНУВ по Адаптации: Уязвимые сектора и ущерб от климатических воздействий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6280" y="1584960"/>
            <a:ext cx="6080760" cy="4987290"/>
          </a:xfr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ru-RU" sz="2300" dirty="0" smtClean="0">
                <a:solidFill>
                  <a:srgbClr val="FF0000"/>
                </a:solidFill>
              </a:rPr>
              <a:t>Целевым </a:t>
            </a:r>
            <a:r>
              <a:rPr lang="ru-RU" sz="2300" dirty="0">
                <a:solidFill>
                  <a:srgbClr val="FF0000"/>
                </a:solidFill>
              </a:rPr>
              <a:t>показателем адаптационных действий Кыргызской Республики определена </a:t>
            </a:r>
            <a:r>
              <a:rPr lang="ru-RU" sz="2300" dirty="0" smtClean="0">
                <a:solidFill>
                  <a:srgbClr val="FF0000"/>
                </a:solidFill>
              </a:rPr>
              <a:t>минимизация </a:t>
            </a:r>
            <a:r>
              <a:rPr lang="ru-RU" sz="2300" dirty="0">
                <a:solidFill>
                  <a:srgbClr val="FF0000"/>
                </a:solidFill>
              </a:rPr>
              <a:t>экономических потерь, 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возможных в случае неблагоприятного воздействия изменения климата на население, экономику и окружающую среду</a:t>
            </a:r>
            <a:r>
              <a:rPr lang="ru-RU" sz="23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ru-RU" sz="2300" dirty="0" smtClean="0">
                <a:solidFill>
                  <a:schemeClr val="accent5">
                    <a:lumMod val="75000"/>
                  </a:schemeClr>
                </a:solidFill>
              </a:rPr>
              <a:t>Источник данных 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- положения Приоритетных направлений адаптации к изменению климата в Кыргызской Республике до 2017 гг. </a:t>
            </a:r>
            <a:r>
              <a:rPr lang="en-US" sz="23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ru-RU" sz="2300" dirty="0" smtClean="0">
                <a:solidFill>
                  <a:schemeClr val="accent5">
                    <a:lumMod val="75000"/>
                  </a:schemeClr>
                </a:solidFill>
              </a:rPr>
              <a:t>Постановление 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Правительства КР от 02.10.2013 г. № </a:t>
            </a:r>
            <a:r>
              <a:rPr lang="ru-RU" sz="2300" dirty="0" smtClean="0">
                <a:solidFill>
                  <a:schemeClr val="accent5">
                    <a:lumMod val="75000"/>
                  </a:schemeClr>
                </a:solidFill>
              </a:rPr>
              <a:t>549</a:t>
            </a:r>
            <a:r>
              <a:rPr lang="en-US" sz="2300" dirty="0" smtClean="0">
                <a:solidFill>
                  <a:schemeClr val="accent5">
                    <a:lumMod val="75000"/>
                  </a:schemeClr>
                </a:solidFill>
              </a:rPr>
              <a:t>) </a:t>
            </a:r>
            <a:r>
              <a:rPr lang="ru-RU" sz="2300" dirty="0" smtClean="0">
                <a:solidFill>
                  <a:schemeClr val="accent5">
                    <a:lumMod val="75000"/>
                  </a:schemeClr>
                </a:solidFill>
              </a:rPr>
              <a:t>и НС 3 (ППКР от</a:t>
            </a:r>
            <a:r>
              <a:rPr lang="en-US" sz="23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13 октября 2016 г. № </a:t>
            </a:r>
            <a:r>
              <a:rPr lang="ru-RU" sz="2300" dirty="0" smtClean="0">
                <a:solidFill>
                  <a:schemeClr val="accent5">
                    <a:lumMod val="75000"/>
                  </a:schemeClr>
                </a:solidFill>
              </a:rPr>
              <a:t>546).</a:t>
            </a:r>
            <a:endParaRPr lang="en-US" sz="23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</a:pPr>
            <a:r>
              <a:rPr lang="ru-RU" sz="2300" dirty="0" smtClean="0">
                <a:solidFill>
                  <a:schemeClr val="accent5">
                    <a:lumMod val="75000"/>
                  </a:schemeClr>
                </a:solidFill>
              </a:rPr>
              <a:t>Экономические 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потери определены на 2100 год для климатического сценария А2, близкого к сценарию </a:t>
            </a:r>
            <a:r>
              <a:rPr lang="en-US" sz="2300" dirty="0">
                <a:solidFill>
                  <a:schemeClr val="accent5">
                    <a:lumMod val="75000"/>
                  </a:schemeClr>
                </a:solidFill>
              </a:rPr>
              <a:t>RCP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8.5</a:t>
            </a:r>
            <a:r>
              <a:rPr lang="ru-RU" sz="2300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en-US" sz="2300" dirty="0" smtClean="0">
                <a:solidFill>
                  <a:schemeClr val="accent5">
                    <a:lumMod val="75000"/>
                  </a:schemeClr>
                </a:solidFill>
              </a:rPr>
              <a:t>(&gt;1,4 – 4.8°C) </a:t>
            </a:r>
            <a:endParaRPr lang="en-US" sz="23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919568"/>
              </p:ext>
            </p:extLst>
          </p:nvPr>
        </p:nvGraphicFramePr>
        <p:xfrm>
          <a:off x="7056120" y="1584960"/>
          <a:ext cx="4881880" cy="4987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6842">
                  <a:extLst>
                    <a:ext uri="{9D8B030D-6E8A-4147-A177-3AD203B41FA5}">
                      <a16:colId xmlns:a16="http://schemas.microsoft.com/office/drawing/2014/main" val="2359316611"/>
                    </a:ext>
                  </a:extLst>
                </a:gridCol>
                <a:gridCol w="1352811">
                  <a:extLst>
                    <a:ext uri="{9D8B030D-6E8A-4147-A177-3AD203B41FA5}">
                      <a16:colId xmlns:a16="http://schemas.microsoft.com/office/drawing/2014/main" val="1149743583"/>
                    </a:ext>
                  </a:extLst>
                </a:gridCol>
                <a:gridCol w="1282227">
                  <a:extLst>
                    <a:ext uri="{9D8B030D-6E8A-4147-A177-3AD203B41FA5}">
                      <a16:colId xmlns:a16="http://schemas.microsoft.com/office/drawing/2014/main" val="382809439"/>
                    </a:ext>
                  </a:extLst>
                </a:gridCol>
              </a:tblGrid>
              <a:tr h="6763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Сектор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Млн. сом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Млн. $ 20</a:t>
                      </a:r>
                      <a:r>
                        <a:rPr lang="ru-RU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</a:t>
                      </a:r>
                      <a:endParaRPr lang="en-US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9506003"/>
                  </a:ext>
                </a:extLst>
              </a:tr>
              <a:tr h="5634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Водные ресурсы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34 464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718</a:t>
                      </a:r>
                      <a:endParaRPr lang="en-US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3549598"/>
                  </a:ext>
                </a:extLst>
              </a:tr>
              <a:tr h="6763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Сельское хозяйство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3 360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7584112"/>
                  </a:ext>
                </a:extLst>
              </a:tr>
              <a:tr h="5634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Энергетика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9 600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2274038"/>
                  </a:ext>
                </a:extLst>
              </a:tr>
              <a:tr h="6763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Чрезвычайные ситуации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1 824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en-US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2859397"/>
                  </a:ext>
                </a:extLst>
              </a:tr>
              <a:tr h="5634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Здравоохранение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5 280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</a:t>
                      </a:r>
                      <a:endParaRPr lang="en-US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9529064"/>
                  </a:ext>
                </a:extLst>
              </a:tr>
              <a:tr h="6763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Лес и биоразнообразие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4 550,4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94,8</a:t>
                      </a:r>
                      <a:endParaRPr lang="en-US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5650766"/>
                  </a:ext>
                </a:extLst>
              </a:tr>
              <a:tr h="5915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ВСЕГО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93 542,4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1 230,8</a:t>
                      </a:r>
                      <a:endParaRPr lang="en-US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6203488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0" y="1265628"/>
            <a:ext cx="12192000" cy="0"/>
          </a:xfrm>
          <a:prstGeom prst="line">
            <a:avLst/>
          </a:prstGeom>
          <a:ln w="38100" cap="flat" cmpd="dbl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15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1605"/>
            <a:ext cx="11099800" cy="93535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Раздел ОНУВ по Адаптации: Меры и Финансирование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5924551" y="5731768"/>
            <a:ext cx="6013449" cy="787904"/>
          </a:xfr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П</a:t>
            </a:r>
            <a:r>
              <a:rPr lang="en-US" sz="1600" dirty="0" err="1" smtClean="0">
                <a:solidFill>
                  <a:schemeClr val="accent5">
                    <a:lumMod val="75000"/>
                  </a:schemeClr>
                </a:solidFill>
              </a:rPr>
              <a:t>од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5">
                    <a:lumMod val="75000"/>
                  </a:schemeClr>
                </a:solidFill>
              </a:rPr>
              <a:t>собственными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5">
                    <a:lumMod val="75000"/>
                  </a:schemeClr>
                </a:solidFill>
              </a:rPr>
              <a:t>ресурсами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5">
                    <a:lumMod val="75000"/>
                  </a:schemeClr>
                </a:solidFill>
              </a:rPr>
              <a:t>понимаются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5">
                    <a:lumMod val="75000"/>
                  </a:schemeClr>
                </a:solidFill>
              </a:rPr>
              <a:t>ресурсы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 в </a:t>
            </a:r>
            <a:r>
              <a:rPr lang="en-US" sz="1600" dirty="0" err="1" smtClean="0">
                <a:solidFill>
                  <a:schemeClr val="accent5">
                    <a:lumMod val="75000"/>
                  </a:schemeClr>
                </a:solidFill>
              </a:rPr>
              <a:t>пределах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5">
                    <a:lumMod val="75000"/>
                  </a:schemeClr>
                </a:solidFill>
              </a:rPr>
              <a:t>средств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accent5">
                    <a:lumMod val="75000"/>
                  </a:schemeClr>
                </a:solidFill>
              </a:rPr>
              <a:t>выделяемых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5">
                    <a:lumMod val="75000"/>
                  </a:schemeClr>
                </a:solidFill>
              </a:rPr>
              <a:t>министерствам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 и </a:t>
            </a:r>
            <a:r>
              <a:rPr lang="en-US" sz="1600" dirty="0" err="1" smtClean="0">
                <a:solidFill>
                  <a:schemeClr val="accent5">
                    <a:lumMod val="75000"/>
                  </a:schemeClr>
                </a:solidFill>
              </a:rPr>
              <a:t>ведомствам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5">
                    <a:lumMod val="75000"/>
                  </a:schemeClr>
                </a:solidFill>
              </a:rPr>
              <a:t>на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5">
                    <a:lumMod val="75000"/>
                  </a:schemeClr>
                </a:solidFill>
              </a:rPr>
              <a:t>соответствующий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5">
                    <a:lumMod val="75000"/>
                  </a:schemeClr>
                </a:solidFill>
              </a:rPr>
              <a:t>год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24550" y="1603405"/>
            <a:ext cx="6013449" cy="4456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Финансирование: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265628"/>
            <a:ext cx="12192000" cy="0"/>
          </a:xfrm>
          <a:prstGeom prst="line">
            <a:avLst/>
          </a:prstGeom>
          <a:ln w="38100" cap="flat" cmpd="dbl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5924551" y="2055540"/>
          <a:ext cx="6013450" cy="3591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5370">
                  <a:extLst>
                    <a:ext uri="{9D8B030D-6E8A-4147-A177-3AD203B41FA5}">
                      <a16:colId xmlns:a16="http://schemas.microsoft.com/office/drawing/2014/main" val="3305350019"/>
                    </a:ext>
                  </a:extLst>
                </a:gridCol>
                <a:gridCol w="1981495">
                  <a:extLst>
                    <a:ext uri="{9D8B030D-6E8A-4147-A177-3AD203B41FA5}">
                      <a16:colId xmlns:a16="http://schemas.microsoft.com/office/drawing/2014/main" val="3040919248"/>
                    </a:ext>
                  </a:extLst>
                </a:gridCol>
                <a:gridCol w="2066585">
                  <a:extLst>
                    <a:ext uri="{9D8B030D-6E8A-4147-A177-3AD203B41FA5}">
                      <a16:colId xmlns:a16="http://schemas.microsoft.com/office/drawing/2014/main" val="551195261"/>
                    </a:ext>
                  </a:extLst>
                </a:gridCol>
              </a:tblGrid>
              <a:tr h="1230585"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/>
                        <a:t>Условия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Необходимые ресурсы,</a:t>
                      </a:r>
                      <a:r>
                        <a:rPr lang="ru-RU" sz="2000" baseline="0" dirty="0" smtClean="0"/>
                        <a:t> млн.</a:t>
                      </a:r>
                      <a:r>
                        <a:rPr lang="ru-RU" sz="2000" dirty="0" smtClean="0"/>
                        <a:t> (постоянные </a:t>
                      </a:r>
                      <a:r>
                        <a:rPr lang="en-US" sz="2000" dirty="0" smtClean="0"/>
                        <a:t>$</a:t>
                      </a:r>
                      <a:r>
                        <a:rPr lang="en-US" sz="2000" baseline="0" dirty="0" smtClean="0"/>
                        <a:t> 2005 </a:t>
                      </a:r>
                      <a:r>
                        <a:rPr lang="ru-RU" sz="2000" baseline="0" dirty="0" smtClean="0"/>
                        <a:t>г.)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Сокращаемый ущерб, млн. (постоянные </a:t>
                      </a:r>
                      <a:r>
                        <a:rPr lang="en-US" sz="2000" dirty="0" smtClean="0"/>
                        <a:t>$</a:t>
                      </a:r>
                      <a:r>
                        <a:rPr lang="en-US" sz="2000" baseline="0" dirty="0" smtClean="0"/>
                        <a:t> 2005 </a:t>
                      </a:r>
                      <a:r>
                        <a:rPr lang="ru-RU" sz="2000" baseline="0" dirty="0" smtClean="0"/>
                        <a:t>г.)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417008"/>
                  </a:ext>
                </a:extLst>
              </a:tr>
              <a:tr h="78672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Без условий -  собственными</a:t>
                      </a:r>
                      <a:r>
                        <a:rPr lang="ru-RU" sz="18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средствами</a:t>
                      </a:r>
                      <a:endParaRPr lang="ru-RU" sz="180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213,4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135,6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0768862"/>
                  </a:ext>
                </a:extLst>
              </a:tr>
              <a:tr h="790353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</a:t>
                      </a:r>
                      <a:r>
                        <a:rPr lang="ru-RU" sz="18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условием </a:t>
                      </a:r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международной поддержки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1 592,1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</a:t>
                      </a:r>
                      <a:r>
                        <a:rPr lang="en-US" sz="18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011,4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9408340"/>
                  </a:ext>
                </a:extLst>
              </a:tr>
              <a:tr h="704129">
                <a:tc>
                  <a:txBody>
                    <a:bodyPr/>
                    <a:lstStyle/>
                    <a:p>
                      <a:pPr algn="l"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Всего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1 937,5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</a:t>
                      </a:r>
                      <a:r>
                        <a:rPr lang="ru-RU" sz="18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230,8</a:t>
                      </a:r>
                      <a:endParaRPr lang="en-US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038062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69950" y="1646699"/>
            <a:ext cx="4721225" cy="4869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lnSpc>
                <a:spcPct val="7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</a:rPr>
              <a:t>Меры не </a:t>
            </a:r>
            <a:r>
              <a:rPr lang="ru-RU" sz="2800" dirty="0" smtClean="0">
                <a:solidFill>
                  <a:srgbClr val="FF0000"/>
                </a:solidFill>
              </a:rPr>
              <a:t>указаны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(делается отсылка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на отраслевые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программы):</a:t>
            </a:r>
          </a:p>
          <a:p>
            <a:pPr marL="285750" indent="-285750">
              <a:lnSpc>
                <a:spcPct val="7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МСХППМ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(водные ресурсы, животноводство и растениеводство)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lnSpc>
                <a:spcPct val="7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Минздрав (здоровье граждан)</a:t>
            </a:r>
          </a:p>
          <a:p>
            <a:pPr marL="285750" indent="-285750">
              <a:lnSpc>
                <a:spcPct val="7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МЧС (снижение рисков климатических ЧС)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ГАООСЛХ (лес и биоразнообразие)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1100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658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6134"/>
            <a:ext cx="10906124" cy="1045441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Раздел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ОНУВ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по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Митигации: Цель и сроки (ОНУВ 2015)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615441"/>
            <a:ext cx="7254240" cy="4707384"/>
          </a:xfr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Долгосрочная цель митигации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: Достижение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к 2050 году удельной оценки эмиссий не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превышающей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1,23 т СО2/чел. или, как предел, не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превышающей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1,58 т СО2/чел. для достижения цели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«ниже 2⁰С»,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 вероятностью 66% и 50% соответственно.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На базе разработок МГЭИК и МЭА в контексте задачи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«ниже 2°C»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цель представлена в СО2. Для мониторинга вклада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эмиссии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определялись по всем другим ПГ в СО2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экв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Временные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рамки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целей ОНУВ 1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января 2020 г. – 31 декабря 2030 г. и 2050 г.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84870" y="1615441"/>
            <a:ext cx="3259455" cy="372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Результаты 3-й НИПГ</a:t>
            </a:r>
          </a:p>
          <a:p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Эмиссии ПГ 2010 г.: </a:t>
            </a:r>
          </a:p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3 046 000 т СО2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экв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Население КР в 2010 г.:</a:t>
            </a:r>
          </a:p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5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477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600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чел.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Удельные эмиссии:</a:t>
            </a: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2,382 т/ч.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265628"/>
            <a:ext cx="12192000" cy="0"/>
          </a:xfrm>
          <a:prstGeom prst="line">
            <a:avLst/>
          </a:prstGeom>
          <a:ln w="38100" cap="flat" cmpd="dbl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484869" y="5861160"/>
            <a:ext cx="325945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Проведена 4-я НИПГ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3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7333"/>
            <a:ext cx="10515600" cy="113958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ОНУВ Митигация: Охват секторов и парниковых газов и методология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2950" y="5581650"/>
            <a:ext cx="10753725" cy="800100"/>
          </a:xfr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Методология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endParaRPr lang="ru-RU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Пересмотренные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руководящие принципы национальных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кадастров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парниковых газов МГЭИК, 1996 г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FF0000"/>
                </a:solidFill>
              </a:rPr>
              <a:t>Руководящие принципы национальных кадастров парниковых газов МГЭИК, 2006 г. 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1234083"/>
            <a:ext cx="12192000" cy="0"/>
          </a:xfrm>
          <a:prstGeom prst="line">
            <a:avLst/>
          </a:prstGeom>
          <a:ln w="38100" cap="flat" cmpd="dbl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742950" y="1718195"/>
            <a:ext cx="5181600" cy="3634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Секторы: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Энергетика;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Промышленные процессы и использование  продукции;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Сельское хозяйство; 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Землепользование, изменение землепользования и лесное хозяйство;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Отходы </a:t>
            </a:r>
          </a:p>
          <a:p>
            <a:pPr>
              <a:lnSpc>
                <a:spcPct val="90000"/>
              </a:lnSpc>
            </a:pPr>
            <a:r>
              <a:rPr lang="ru-RU" sz="900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ru-RU" sz="9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76975" y="1718195"/>
            <a:ext cx="5219700" cy="36050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Парниковые газы: 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Диоксид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углерода (СО2), 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Метан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(СН4), 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Закись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азота (N2O), 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Гидрофторуглероды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(ГФУ), 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</a:rPr>
              <a:t>Перфторуглероды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(ПФУ) </a:t>
            </a:r>
            <a:endParaRPr lang="ru-RU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</a:rPr>
              <a:t>Гексафторид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серы (SF6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</a:rPr>
              <a:t>Трифторид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азота (NF3) </a:t>
            </a:r>
            <a:endParaRPr lang="ru-RU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57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26134"/>
            <a:ext cx="10968613" cy="969241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ОНУВ Митигация: Целевые показатели 2030-2050 гг.</a:t>
            </a:r>
            <a:endParaRPr lang="en-US" sz="3600" b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1265628"/>
            <a:ext cx="12192000" cy="0"/>
          </a:xfrm>
          <a:prstGeom prst="line">
            <a:avLst/>
          </a:prstGeom>
          <a:ln w="38100" cap="flat" cmpd="dbl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38200" y="1631503"/>
          <a:ext cx="10617200" cy="3821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000">
                  <a:extLst>
                    <a:ext uri="{9D8B030D-6E8A-4147-A177-3AD203B41FA5}">
                      <a16:colId xmlns:a16="http://schemas.microsoft.com/office/drawing/2014/main" val="3305350019"/>
                    </a:ext>
                  </a:extLst>
                </a:gridCol>
                <a:gridCol w="3970867">
                  <a:extLst>
                    <a:ext uri="{9D8B030D-6E8A-4147-A177-3AD203B41FA5}">
                      <a16:colId xmlns:a16="http://schemas.microsoft.com/office/drawing/2014/main" val="3040919248"/>
                    </a:ext>
                  </a:extLst>
                </a:gridCol>
                <a:gridCol w="3344333">
                  <a:extLst>
                    <a:ext uri="{9D8B030D-6E8A-4147-A177-3AD203B41FA5}">
                      <a16:colId xmlns:a16="http://schemas.microsoft.com/office/drawing/2014/main" val="551195261"/>
                    </a:ext>
                  </a:extLst>
                </a:gridCol>
              </a:tblGrid>
              <a:tr h="186613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Источники ресурсов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Сокращение выбросов  </a:t>
                      </a:r>
                    </a:p>
                    <a:p>
                      <a:pPr algn="ctr"/>
                      <a:r>
                        <a:rPr lang="ru-RU" sz="2800" dirty="0" smtClean="0"/>
                        <a:t>в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dirty="0" smtClean="0"/>
                        <a:t>2030 г. в % к</a:t>
                      </a:r>
                      <a:r>
                        <a:rPr lang="ru-RU" sz="2800" baseline="0" dirty="0" smtClean="0"/>
                        <a:t> «бизнесу как обычно»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Сокращение выбросов в 2050 г. в % к</a:t>
                      </a:r>
                      <a:r>
                        <a:rPr lang="ru-RU" sz="2800" baseline="0" dirty="0" smtClean="0"/>
                        <a:t> «бизнесу как обычно»</a:t>
                      </a:r>
                      <a:endParaRPr lang="en-US" sz="2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417008"/>
                  </a:ext>
                </a:extLst>
              </a:tr>
              <a:tr h="974385"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Собственные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11.49-13.75% </a:t>
                      </a:r>
                      <a:endParaRPr lang="en-US" sz="2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29.00-30.89% </a:t>
                      </a:r>
                      <a:endParaRPr lang="en-US" sz="2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0768862"/>
                  </a:ext>
                </a:extLst>
              </a:tr>
              <a:tr h="980511"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Международная поддержка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12.67-15.69% </a:t>
                      </a:r>
                      <a:endParaRPr lang="en-US" sz="2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35.06-36.75% </a:t>
                      </a:r>
                      <a:endParaRPr lang="en-US" sz="2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9408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96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354" y="136525"/>
            <a:ext cx="10601446" cy="986219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Методология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моделирования эмиссионных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сценариев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базовых и с </a:t>
            </a:r>
            <a:r>
              <a:rPr lang="ru-RU" sz="3600" b="1" dirty="0" err="1" smtClean="0">
                <a:solidFill>
                  <a:schemeClr val="accent5">
                    <a:lumMod val="75000"/>
                  </a:schemeClr>
                </a:solidFill>
              </a:rPr>
              <a:t>митигационными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 мерами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) 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2353" y="1540933"/>
            <a:ext cx="5182779" cy="4940254"/>
          </a:xfr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Модель SHAKYR (разработка Центра по изменению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климата) 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Для оценки потенциала митигационных мер для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достижения долгосрочной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цели были разработаны сценарии:  </a:t>
            </a:r>
          </a:p>
          <a:p>
            <a:pPr marL="541338" lvl="1" indent="-185738"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solidFill>
                  <a:srgbClr val="FF0000"/>
                </a:solidFill>
              </a:rPr>
              <a:t>Сценарий 1. Низкий рост населения - высокий рост экономики; </a:t>
            </a:r>
          </a:p>
          <a:p>
            <a:pPr marL="541338" lvl="1" indent="-185738"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solidFill>
                  <a:srgbClr val="FF0000"/>
                </a:solidFill>
              </a:rPr>
              <a:t>Сценарий 2. Средний рост населения - средний рост экономики; </a:t>
            </a:r>
          </a:p>
          <a:p>
            <a:pPr marL="541338" lvl="1" indent="-185738"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solidFill>
                  <a:srgbClr val="FF0000"/>
                </a:solidFill>
              </a:rPr>
              <a:t>Сценарий 3. Высокий рост населения - низкий рост </a:t>
            </a:r>
            <a:r>
              <a:rPr lang="ru-RU" sz="2000" dirty="0" smtClean="0">
                <a:solidFill>
                  <a:srgbClr val="FF0000"/>
                </a:solidFill>
              </a:rPr>
              <a:t>экономики</a:t>
            </a:r>
            <a:r>
              <a:rPr lang="ru-RU" sz="2000" dirty="0">
                <a:solidFill>
                  <a:srgbClr val="FF0000"/>
                </a:solidFill>
              </a:rPr>
              <a:t>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Ожидаемая численность населения в 2050 г. (в тыс. чел.):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Сценарий 1 – 6872, Сценарий 2 – 7975, Сценарий 3 – 9170. 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1265628"/>
            <a:ext cx="12192000" cy="0"/>
          </a:xfrm>
          <a:prstGeom prst="line">
            <a:avLst/>
          </a:prstGeom>
          <a:ln w="38100" cap="flat" cmpd="dbl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400" y="1540933"/>
            <a:ext cx="5765800" cy="49402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626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59935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Раздел: Мониторинг и отчетность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71896"/>
            <a:ext cx="7154333" cy="5149967"/>
          </a:xfr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2400"/>
              </a:spcAft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Систему мониторинга планируется совместить с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процессом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регулярного обновления национальных и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отраслевых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программ и планов по сокращению выбросов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ПГ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. Подготовка обновленных программ и планов будет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проводиться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на основе анализа выполнения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ранее принятых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. 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2400"/>
              </a:spcAft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В дальнейшем значительную поддержку действиям по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мониторингу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может оказать национальная система MRV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мониторинга, отчетности и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верификации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), решение о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разработке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которой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было принято ККПИК в 2015 г. 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Отчетность также будет осуществляться в рамках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национальных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сообщений об изменении климата и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двухлетних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отчетов обновлений.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1265628"/>
            <a:ext cx="12192000" cy="0"/>
          </a:xfrm>
          <a:prstGeom prst="line">
            <a:avLst/>
          </a:prstGeom>
          <a:ln w="38100" cap="flat" cmpd="dbl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582" y="1471897"/>
            <a:ext cx="1829868" cy="238102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6913" y="1480433"/>
            <a:ext cx="1666487" cy="236566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7582" y="4087312"/>
            <a:ext cx="1829868" cy="24066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6913" y="4109137"/>
            <a:ext cx="1687411" cy="23847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5961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1721</Words>
  <Application>Microsoft Office PowerPoint</Application>
  <PresentationFormat>Широкоэкранный</PresentationFormat>
  <Paragraphs>177</Paragraphs>
  <Slides>12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Cambria</vt:lpstr>
      <vt:lpstr>Times New Roman</vt:lpstr>
      <vt:lpstr>Тема Office</vt:lpstr>
      <vt:lpstr>Определяемые на национальном уровне вклады Кыргызской Республики в Парижское соглашение</vt:lpstr>
      <vt:lpstr>ОНУВ Кыргызской Республики</vt:lpstr>
      <vt:lpstr>Раздел ОНУВ по Адаптации: Уязвимые сектора и ущерб от климатических воздействий</vt:lpstr>
      <vt:lpstr>Раздел ОНУВ по Адаптации: Меры и Финансирование</vt:lpstr>
      <vt:lpstr>Раздел ОНУВ по Митигации: Цель и сроки (ОНУВ 2015)</vt:lpstr>
      <vt:lpstr>ОНУВ Митигация: Охват секторов и парниковых газов и методология</vt:lpstr>
      <vt:lpstr>ОНУВ Митигация: Целевые показатели 2030-2050 гг.</vt:lpstr>
      <vt:lpstr>Методология моделирования эмиссионных сценариев (базовых и с митигационными мерами) </vt:lpstr>
      <vt:lpstr>Раздел: Мониторинг и отчетность</vt:lpstr>
      <vt:lpstr>Раздел: Амбициозность и справедливость </vt:lpstr>
      <vt:lpstr>Анализ ОНУВ 2015 г.  </vt:lpstr>
      <vt:lpstr> СПАСИБО!  ВОПРОСЫ?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Определяемые на национальном уровне вклады Кыргызской Республики в Парижское соглашение</dc:title>
  <dc:creator>Aleksandr Temirbekov</dc:creator>
  <cp:lastModifiedBy>Aleksandr Temirbekov</cp:lastModifiedBy>
  <cp:revision>13</cp:revision>
  <dcterms:created xsi:type="dcterms:W3CDTF">2021-01-05T12:32:09Z</dcterms:created>
  <dcterms:modified xsi:type="dcterms:W3CDTF">2021-01-13T07:47:01Z</dcterms:modified>
</cp:coreProperties>
</file>