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21" r:id="rId5"/>
  </p:sldMasterIdLst>
  <p:notesMasterIdLst>
    <p:notesMasterId r:id="rId23"/>
  </p:notesMasterIdLst>
  <p:sldIdLst>
    <p:sldId id="256" r:id="rId6"/>
    <p:sldId id="270" r:id="rId7"/>
    <p:sldId id="258" r:id="rId8"/>
    <p:sldId id="257" r:id="rId9"/>
    <p:sldId id="1153" r:id="rId10"/>
    <p:sldId id="267" r:id="rId11"/>
    <p:sldId id="423" r:id="rId12"/>
    <p:sldId id="261" r:id="rId13"/>
    <p:sldId id="1155" r:id="rId14"/>
    <p:sldId id="1154" r:id="rId15"/>
    <p:sldId id="412" r:id="rId16"/>
    <p:sldId id="421" r:id="rId17"/>
    <p:sldId id="427" r:id="rId18"/>
    <p:sldId id="422" r:id="rId19"/>
    <p:sldId id="1194" r:id="rId20"/>
    <p:sldId id="1185" r:id="rId21"/>
    <p:sldId id="1182" r:id="rId22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Carman" initials="RC" lastIdx="1" clrIdx="0">
    <p:extLst>
      <p:ext uri="{19B8F6BF-5375-455C-9EA6-DF929625EA0E}">
        <p15:presenceInfo xmlns:p15="http://schemas.microsoft.com/office/powerpoint/2012/main" xmlns="" userId="S::rebecca.carman@undp.org::6c1206e7-81de-4a34-aa6c-9e5a63022e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6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AE54F6-346B-4CD7-A551-266065A8E9B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27A967A-4059-428A-875F-BE9BD83F9C1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sz="2000" b="1" dirty="0"/>
            <a:t>Укрепление политической воли и ответственности общества на национальном и субнациональном уровнях</a:t>
          </a:r>
          <a:endParaRPr lang="en-US" sz="2000" b="1" dirty="0"/>
        </a:p>
        <a:p>
          <a:pPr>
            <a:lnSpc>
              <a:spcPct val="100000"/>
            </a:lnSpc>
            <a:defRPr cap="all"/>
          </a:pPr>
          <a:endParaRPr lang="en-US" sz="1800" dirty="0"/>
        </a:p>
      </dgm:t>
    </dgm:pt>
    <dgm:pt modelId="{4872FD0C-CE7D-4F94-9418-8F235BC00699}" type="parTrans" cxnId="{2298DA40-D464-47F1-B185-2F4AD89091CF}">
      <dgm:prSet/>
      <dgm:spPr/>
      <dgm:t>
        <a:bodyPr/>
        <a:lstStyle/>
        <a:p>
          <a:endParaRPr lang="en-US"/>
        </a:p>
      </dgm:t>
    </dgm:pt>
    <dgm:pt modelId="{5EFCAD76-96E6-49CC-BEE0-4DD3E32FC0EA}" type="sibTrans" cxnId="{2298DA40-D464-47F1-B185-2F4AD89091CF}">
      <dgm:prSet/>
      <dgm:spPr/>
      <dgm:t>
        <a:bodyPr/>
        <a:lstStyle/>
        <a:p>
          <a:endParaRPr lang="en-US"/>
        </a:p>
      </dgm:t>
    </dgm:pt>
    <dgm:pt modelId="{4B22A64E-4E3C-444F-8FE9-093F3CDF5CA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sz="2000" b="1" dirty="0"/>
            <a:t>анализ, согласование и обновление существующих целевых показателей, политики и мер</a:t>
          </a:r>
          <a:endParaRPr lang="en-US" sz="2000" b="1" dirty="0"/>
        </a:p>
        <a:p>
          <a:pPr>
            <a:lnSpc>
              <a:spcPct val="100000"/>
            </a:lnSpc>
            <a:defRPr cap="all"/>
          </a:pPr>
          <a:endParaRPr lang="en-US" sz="1800" dirty="0"/>
        </a:p>
      </dgm:t>
    </dgm:pt>
    <dgm:pt modelId="{E4C3143B-1786-4EE8-9904-3E792FDAE645}" type="parTrans" cxnId="{6D341F10-386F-49B0-BF65-A705BC773011}">
      <dgm:prSet/>
      <dgm:spPr/>
      <dgm:t>
        <a:bodyPr/>
        <a:lstStyle/>
        <a:p>
          <a:endParaRPr lang="en-US"/>
        </a:p>
      </dgm:t>
    </dgm:pt>
    <dgm:pt modelId="{89D9F4AF-622E-4A8B-B60B-CFEC540EFDD7}" type="sibTrans" cxnId="{6D341F10-386F-49B0-BF65-A705BC773011}">
      <dgm:prSet/>
      <dgm:spPr/>
      <dgm:t>
        <a:bodyPr/>
        <a:lstStyle/>
        <a:p>
          <a:endParaRPr lang="en-US"/>
        </a:p>
      </dgm:t>
    </dgm:pt>
    <dgm:pt modelId="{BA67DCFD-1C53-4D2B-ADA2-DB6430E94F5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sz="2000" b="1" dirty="0"/>
            <a:t>Включение новых секторов и/или парниковых газов</a:t>
          </a:r>
          <a:endParaRPr lang="en-US" sz="2000" b="1" dirty="0"/>
        </a:p>
        <a:p>
          <a:pPr>
            <a:lnSpc>
              <a:spcPct val="100000"/>
            </a:lnSpc>
            <a:defRPr cap="all"/>
          </a:pPr>
          <a:endParaRPr lang="en-US" sz="1800" dirty="0"/>
        </a:p>
      </dgm:t>
    </dgm:pt>
    <dgm:pt modelId="{E0C44095-52B0-4ADA-AFC7-87B9FAF5C936}" type="parTrans" cxnId="{5787A2C7-FF0F-4EAE-B43A-1506E14455AB}">
      <dgm:prSet/>
      <dgm:spPr/>
      <dgm:t>
        <a:bodyPr/>
        <a:lstStyle/>
        <a:p>
          <a:endParaRPr lang="en-US"/>
        </a:p>
      </dgm:t>
    </dgm:pt>
    <dgm:pt modelId="{5ECBF1D6-5DD1-4EB8-B18C-285A285C8E17}" type="sibTrans" cxnId="{5787A2C7-FF0F-4EAE-B43A-1506E14455AB}">
      <dgm:prSet/>
      <dgm:spPr/>
      <dgm:t>
        <a:bodyPr/>
        <a:lstStyle/>
        <a:p>
          <a:endParaRPr lang="en-US"/>
        </a:p>
      </dgm:t>
    </dgm:pt>
    <dgm:pt modelId="{2625EC3D-6A77-4560-BC4C-65442F51D32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sz="2000" b="1" dirty="0"/>
            <a:t>Оценка затрат и инвестиционных возможностей</a:t>
          </a:r>
          <a:endParaRPr lang="en-US" sz="2000" b="1" dirty="0"/>
        </a:p>
        <a:p>
          <a:pPr>
            <a:lnSpc>
              <a:spcPct val="100000"/>
            </a:lnSpc>
            <a:defRPr cap="all"/>
          </a:pPr>
          <a:endParaRPr lang="en-US" sz="1800" dirty="0"/>
        </a:p>
      </dgm:t>
    </dgm:pt>
    <dgm:pt modelId="{DDEDC90A-6812-4874-B4B4-FACCA812E367}" type="parTrans" cxnId="{09ED9FB9-6CFE-4FB2-B584-E3D9006810DB}">
      <dgm:prSet/>
      <dgm:spPr/>
      <dgm:t>
        <a:bodyPr/>
        <a:lstStyle/>
        <a:p>
          <a:endParaRPr lang="en-US"/>
        </a:p>
      </dgm:t>
    </dgm:pt>
    <dgm:pt modelId="{0F5C55DC-0476-4FA5-99C5-2BF64E3ABE39}" type="sibTrans" cxnId="{09ED9FB9-6CFE-4FB2-B584-E3D9006810DB}">
      <dgm:prSet/>
      <dgm:spPr/>
      <dgm:t>
        <a:bodyPr/>
        <a:lstStyle/>
        <a:p>
          <a:endParaRPr lang="en-US"/>
        </a:p>
      </dgm:t>
    </dgm:pt>
    <dgm:pt modelId="{02339AA3-6E91-417F-9476-83273B88E81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sz="2000" b="1" dirty="0"/>
            <a:t>Мониторинг прогресса и усиление прозрачности </a:t>
          </a:r>
          <a:endParaRPr lang="en-US" sz="2000" b="1" dirty="0"/>
        </a:p>
        <a:p>
          <a:pPr>
            <a:lnSpc>
              <a:spcPct val="100000"/>
            </a:lnSpc>
            <a:defRPr cap="all"/>
          </a:pPr>
          <a:endParaRPr lang="en-US" sz="1800" dirty="0"/>
        </a:p>
      </dgm:t>
    </dgm:pt>
    <dgm:pt modelId="{FBDAEF6A-6AF2-4C5C-85A1-D965CCCBD66A}" type="parTrans" cxnId="{C8E4850F-2BFC-493B-AA0C-ECF15D583F0A}">
      <dgm:prSet/>
      <dgm:spPr/>
      <dgm:t>
        <a:bodyPr/>
        <a:lstStyle/>
        <a:p>
          <a:endParaRPr lang="en-US"/>
        </a:p>
      </dgm:t>
    </dgm:pt>
    <dgm:pt modelId="{48E9775D-5791-4221-A9F1-493202CA08D6}" type="sibTrans" cxnId="{C8E4850F-2BFC-493B-AA0C-ECF15D583F0A}">
      <dgm:prSet/>
      <dgm:spPr/>
      <dgm:t>
        <a:bodyPr/>
        <a:lstStyle/>
        <a:p>
          <a:endParaRPr lang="en-US"/>
        </a:p>
      </dgm:t>
    </dgm:pt>
    <dgm:pt modelId="{5BBAF0ED-C5F9-4287-9B07-61F94B23EA84}" type="pres">
      <dgm:prSet presAssocID="{FDAE54F6-346B-4CD7-A551-266065A8E9B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0EDA82-96A0-405D-AF40-C01B29DAD472}" type="pres">
      <dgm:prSet presAssocID="{627A967A-4059-428A-875F-BE9BD83F9C12}" presName="compNode" presStyleCnt="0"/>
      <dgm:spPr/>
    </dgm:pt>
    <dgm:pt modelId="{A727B741-24B1-42FA-BD2B-E5CD1153822D}" type="pres">
      <dgm:prSet presAssocID="{627A967A-4059-428A-875F-BE9BD83F9C12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D34EBA8-D01D-411E-98CB-CD81D0AAA6DF}" type="pres">
      <dgm:prSet presAssocID="{627A967A-4059-428A-875F-BE9BD83F9C12}" presName="iconRect" presStyleLbl="node1" presStyleIdx="0" presStyleCnt="5" custScaleY="103607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59C7F4A-46CD-41B3-AAFD-45E1A3E1C188}" type="pres">
      <dgm:prSet presAssocID="{627A967A-4059-428A-875F-BE9BD83F9C12}" presName="spaceRect" presStyleCnt="0"/>
      <dgm:spPr/>
    </dgm:pt>
    <dgm:pt modelId="{D75A9311-778A-4059-89B6-6DC8E81E13D4}" type="pres">
      <dgm:prSet presAssocID="{627A967A-4059-428A-875F-BE9BD83F9C12}" presName="textRect" presStyleLbl="revTx" presStyleIdx="0" presStyleCnt="5" custScaleX="12749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813510CA-9BEE-4212-98DF-F6FAB8922E88}" type="pres">
      <dgm:prSet presAssocID="{5EFCAD76-96E6-49CC-BEE0-4DD3E32FC0EA}" presName="sibTrans" presStyleCnt="0"/>
      <dgm:spPr/>
    </dgm:pt>
    <dgm:pt modelId="{CE9641DD-9FFE-4A4D-B88D-3FE6C51E82F9}" type="pres">
      <dgm:prSet presAssocID="{4B22A64E-4E3C-444F-8FE9-093F3CDF5CA7}" presName="compNode" presStyleCnt="0"/>
      <dgm:spPr/>
    </dgm:pt>
    <dgm:pt modelId="{486DFFBD-3419-4D7A-8EA5-0AADB82B49F0}" type="pres">
      <dgm:prSet presAssocID="{4B22A64E-4E3C-444F-8FE9-093F3CDF5CA7}" presName="iconBgRect" presStyleLbl="bgShp" presStyleIdx="1" presStyleCnt="5" custScaleX="98255" custScaleY="96714"/>
      <dgm:spPr>
        <a:prstGeom prst="round2DiagRect">
          <a:avLst>
            <a:gd name="adj1" fmla="val 29727"/>
            <a:gd name="adj2" fmla="val 0"/>
          </a:avLst>
        </a:prstGeom>
      </dgm:spPr>
    </dgm:pt>
    <dgm:pt modelId="{784B0C54-3314-4F5D-B1CB-8C93D327E969}" type="pres">
      <dgm:prSet presAssocID="{4B22A64E-4E3C-444F-8FE9-093F3CDF5CA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1F6D28B-3ECF-49DB-9479-EC496C3C0F75}" type="pres">
      <dgm:prSet presAssocID="{4B22A64E-4E3C-444F-8FE9-093F3CDF5CA7}" presName="spaceRect" presStyleCnt="0"/>
      <dgm:spPr/>
    </dgm:pt>
    <dgm:pt modelId="{CB1C2526-DD51-4ECA-BA0E-881A85779E07}" type="pres">
      <dgm:prSet presAssocID="{4B22A64E-4E3C-444F-8FE9-093F3CDF5CA7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05C0C56B-9762-4C11-A9CC-9542D3AA1B48}" type="pres">
      <dgm:prSet presAssocID="{89D9F4AF-622E-4A8B-B60B-CFEC540EFDD7}" presName="sibTrans" presStyleCnt="0"/>
      <dgm:spPr/>
    </dgm:pt>
    <dgm:pt modelId="{CAA09310-2C02-42F3-82FE-1CC77FBC89C8}" type="pres">
      <dgm:prSet presAssocID="{BA67DCFD-1C53-4D2B-ADA2-DB6430E94F58}" presName="compNode" presStyleCnt="0"/>
      <dgm:spPr/>
    </dgm:pt>
    <dgm:pt modelId="{40BE9BCC-6AC9-4962-A89D-91993F7EB3C9}" type="pres">
      <dgm:prSet presAssocID="{BA67DCFD-1C53-4D2B-ADA2-DB6430E94F58}" presName="iconBgRect" presStyleLbl="bgShp" presStyleIdx="2" presStyleCnt="5" custScaleX="110184" custScaleY="99276"/>
      <dgm:spPr>
        <a:prstGeom prst="round2DiagRect">
          <a:avLst>
            <a:gd name="adj1" fmla="val 29727"/>
            <a:gd name="adj2" fmla="val 0"/>
          </a:avLst>
        </a:prstGeom>
      </dgm:spPr>
    </dgm:pt>
    <dgm:pt modelId="{9F839F7D-5C2B-4A6F-8A7F-736136509889}" type="pres">
      <dgm:prSet presAssocID="{BA67DCFD-1C53-4D2B-ADA2-DB6430E94F5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5CD3963D-A0E2-4AE4-BF69-FA17E3D8339A}" type="pres">
      <dgm:prSet presAssocID="{BA67DCFD-1C53-4D2B-ADA2-DB6430E94F58}" presName="spaceRect" presStyleCnt="0"/>
      <dgm:spPr/>
    </dgm:pt>
    <dgm:pt modelId="{6A4AB443-9099-4377-9B11-D5A8CCFF65D9}" type="pres">
      <dgm:prSet presAssocID="{BA67DCFD-1C53-4D2B-ADA2-DB6430E94F58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F9854E8A-745C-437A-8E80-CC55508E7ABD}" type="pres">
      <dgm:prSet presAssocID="{5ECBF1D6-5DD1-4EB8-B18C-285A285C8E17}" presName="sibTrans" presStyleCnt="0"/>
      <dgm:spPr/>
    </dgm:pt>
    <dgm:pt modelId="{DBE549A9-848E-485D-8F44-3EA760D90630}" type="pres">
      <dgm:prSet presAssocID="{2625EC3D-6A77-4560-BC4C-65442F51D32F}" presName="compNode" presStyleCnt="0"/>
      <dgm:spPr/>
    </dgm:pt>
    <dgm:pt modelId="{350D6F09-D6A1-4991-9DEA-C9C8D4308BCD}" type="pres">
      <dgm:prSet presAssocID="{2625EC3D-6A77-4560-BC4C-65442F51D32F}" presName="iconBgRect" presStyleLbl="bgShp" presStyleIdx="3" presStyleCnt="5" custScaleX="114837" custScaleY="100919"/>
      <dgm:spPr>
        <a:prstGeom prst="round2DiagRect">
          <a:avLst>
            <a:gd name="adj1" fmla="val 29727"/>
            <a:gd name="adj2" fmla="val 0"/>
          </a:avLst>
        </a:prstGeom>
      </dgm:spPr>
    </dgm:pt>
    <dgm:pt modelId="{8F74F26E-046C-48E1-81CD-FDA0055D649C}" type="pres">
      <dgm:prSet presAssocID="{2625EC3D-6A77-4560-BC4C-65442F51D32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76BFE052-069B-48DB-8AF8-3A7821EBBF7F}" type="pres">
      <dgm:prSet presAssocID="{2625EC3D-6A77-4560-BC4C-65442F51D32F}" presName="spaceRect" presStyleCnt="0"/>
      <dgm:spPr/>
    </dgm:pt>
    <dgm:pt modelId="{29DB2D5A-6582-46AC-96DC-940E05563E3E}" type="pres">
      <dgm:prSet presAssocID="{2625EC3D-6A77-4560-BC4C-65442F51D32F}" presName="textRect" presStyleLbl="revTx" presStyleIdx="3" presStyleCnt="5" custScaleX="131011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DE818B98-5790-4278-8528-639C07AFD425}" type="pres">
      <dgm:prSet presAssocID="{0F5C55DC-0476-4FA5-99C5-2BF64E3ABE39}" presName="sibTrans" presStyleCnt="0"/>
      <dgm:spPr/>
    </dgm:pt>
    <dgm:pt modelId="{ECA4FF27-193C-4B01-B25D-64149469F51F}" type="pres">
      <dgm:prSet presAssocID="{02339AA3-6E91-417F-9476-83273B88E81D}" presName="compNode" presStyleCnt="0"/>
      <dgm:spPr/>
    </dgm:pt>
    <dgm:pt modelId="{1E54662E-8A2B-4850-9228-DE45EBB6E576}" type="pres">
      <dgm:prSet presAssocID="{02339AA3-6E91-417F-9476-83273B88E81D}" presName="iconBgRect" presStyleLbl="bgShp" presStyleIdx="4" presStyleCnt="5" custScaleX="108281" custScaleY="81603"/>
      <dgm:spPr>
        <a:prstGeom prst="round2DiagRect">
          <a:avLst>
            <a:gd name="adj1" fmla="val 29727"/>
            <a:gd name="adj2" fmla="val 0"/>
          </a:avLst>
        </a:prstGeom>
      </dgm:spPr>
    </dgm:pt>
    <dgm:pt modelId="{0C41DE77-6A14-424B-AF3D-0382AF27EFBF}" type="pres">
      <dgm:prSet presAssocID="{02339AA3-6E91-417F-9476-83273B88E81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C0A0C2E9-A639-40FD-9013-C219CF7D9C9E}" type="pres">
      <dgm:prSet presAssocID="{02339AA3-6E91-417F-9476-83273B88E81D}" presName="spaceRect" presStyleCnt="0"/>
      <dgm:spPr/>
    </dgm:pt>
    <dgm:pt modelId="{B1BC3BF8-3928-4BE4-890D-5141B1B66CD7}" type="pres">
      <dgm:prSet presAssocID="{02339AA3-6E91-417F-9476-83273B88E81D}" presName="textRect" presStyleLbl="revTx" presStyleIdx="4" presStyleCnt="5" custScaleX="116216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E4850F-2BFC-493B-AA0C-ECF15D583F0A}" srcId="{FDAE54F6-346B-4CD7-A551-266065A8E9B4}" destId="{02339AA3-6E91-417F-9476-83273B88E81D}" srcOrd="4" destOrd="0" parTransId="{FBDAEF6A-6AF2-4C5C-85A1-D965CCCBD66A}" sibTransId="{48E9775D-5791-4221-A9F1-493202CA08D6}"/>
    <dgm:cxn modelId="{2298DA40-D464-47F1-B185-2F4AD89091CF}" srcId="{FDAE54F6-346B-4CD7-A551-266065A8E9B4}" destId="{627A967A-4059-428A-875F-BE9BD83F9C12}" srcOrd="0" destOrd="0" parTransId="{4872FD0C-CE7D-4F94-9418-8F235BC00699}" sibTransId="{5EFCAD76-96E6-49CC-BEE0-4DD3E32FC0EA}"/>
    <dgm:cxn modelId="{09ED9FB9-6CFE-4FB2-B584-E3D9006810DB}" srcId="{FDAE54F6-346B-4CD7-A551-266065A8E9B4}" destId="{2625EC3D-6A77-4560-BC4C-65442F51D32F}" srcOrd="3" destOrd="0" parTransId="{DDEDC90A-6812-4874-B4B4-FACCA812E367}" sibTransId="{0F5C55DC-0476-4FA5-99C5-2BF64E3ABE39}"/>
    <dgm:cxn modelId="{CA5B24DC-7CA2-437A-8859-CE2B998E79C1}" type="presOf" srcId="{02339AA3-6E91-417F-9476-83273B88E81D}" destId="{B1BC3BF8-3928-4BE4-890D-5141B1B66CD7}" srcOrd="0" destOrd="0" presId="urn:microsoft.com/office/officeart/2018/5/layout/IconLeafLabelList"/>
    <dgm:cxn modelId="{A9EBD5A9-2FA3-4E37-B8C7-ACB59EE137CB}" type="presOf" srcId="{627A967A-4059-428A-875F-BE9BD83F9C12}" destId="{D75A9311-778A-4059-89B6-6DC8E81E13D4}" srcOrd="0" destOrd="0" presId="urn:microsoft.com/office/officeart/2018/5/layout/IconLeafLabelList"/>
    <dgm:cxn modelId="{5787A2C7-FF0F-4EAE-B43A-1506E14455AB}" srcId="{FDAE54F6-346B-4CD7-A551-266065A8E9B4}" destId="{BA67DCFD-1C53-4D2B-ADA2-DB6430E94F58}" srcOrd="2" destOrd="0" parTransId="{E0C44095-52B0-4ADA-AFC7-87B9FAF5C936}" sibTransId="{5ECBF1D6-5DD1-4EB8-B18C-285A285C8E17}"/>
    <dgm:cxn modelId="{57BB7BAB-7D9B-49A2-B583-F1F45907816D}" type="presOf" srcId="{BA67DCFD-1C53-4D2B-ADA2-DB6430E94F58}" destId="{6A4AB443-9099-4377-9B11-D5A8CCFF65D9}" srcOrd="0" destOrd="0" presId="urn:microsoft.com/office/officeart/2018/5/layout/IconLeafLabelList"/>
    <dgm:cxn modelId="{6D341F10-386F-49B0-BF65-A705BC773011}" srcId="{FDAE54F6-346B-4CD7-A551-266065A8E9B4}" destId="{4B22A64E-4E3C-444F-8FE9-093F3CDF5CA7}" srcOrd="1" destOrd="0" parTransId="{E4C3143B-1786-4EE8-9904-3E792FDAE645}" sibTransId="{89D9F4AF-622E-4A8B-B60B-CFEC540EFDD7}"/>
    <dgm:cxn modelId="{9710E2A0-D253-4E40-9C39-28C78691AADE}" type="presOf" srcId="{2625EC3D-6A77-4560-BC4C-65442F51D32F}" destId="{29DB2D5A-6582-46AC-96DC-940E05563E3E}" srcOrd="0" destOrd="0" presId="urn:microsoft.com/office/officeart/2018/5/layout/IconLeafLabelList"/>
    <dgm:cxn modelId="{FE31EA33-2352-4F43-9F70-D11A8509342F}" type="presOf" srcId="{FDAE54F6-346B-4CD7-A551-266065A8E9B4}" destId="{5BBAF0ED-C5F9-4287-9B07-61F94B23EA84}" srcOrd="0" destOrd="0" presId="urn:microsoft.com/office/officeart/2018/5/layout/IconLeafLabelList"/>
    <dgm:cxn modelId="{F8F32DC2-20C8-4FF8-BE13-BFB625C859CF}" type="presOf" srcId="{4B22A64E-4E3C-444F-8FE9-093F3CDF5CA7}" destId="{CB1C2526-DD51-4ECA-BA0E-881A85779E07}" srcOrd="0" destOrd="0" presId="urn:microsoft.com/office/officeart/2018/5/layout/IconLeafLabelList"/>
    <dgm:cxn modelId="{E38DBD83-3A00-4BA8-8277-6CC09E5380C2}" type="presParOf" srcId="{5BBAF0ED-C5F9-4287-9B07-61F94B23EA84}" destId="{630EDA82-96A0-405D-AF40-C01B29DAD472}" srcOrd="0" destOrd="0" presId="urn:microsoft.com/office/officeart/2018/5/layout/IconLeafLabelList"/>
    <dgm:cxn modelId="{E35E9933-D876-431D-9501-877D3B92488F}" type="presParOf" srcId="{630EDA82-96A0-405D-AF40-C01B29DAD472}" destId="{A727B741-24B1-42FA-BD2B-E5CD1153822D}" srcOrd="0" destOrd="0" presId="urn:microsoft.com/office/officeart/2018/5/layout/IconLeafLabelList"/>
    <dgm:cxn modelId="{75E35BB2-8434-46C4-ACB5-D401C6B97AF5}" type="presParOf" srcId="{630EDA82-96A0-405D-AF40-C01B29DAD472}" destId="{0D34EBA8-D01D-411E-98CB-CD81D0AAA6DF}" srcOrd="1" destOrd="0" presId="urn:microsoft.com/office/officeart/2018/5/layout/IconLeafLabelList"/>
    <dgm:cxn modelId="{AC4CAA94-0972-437C-B393-CF3B5ADD6EB3}" type="presParOf" srcId="{630EDA82-96A0-405D-AF40-C01B29DAD472}" destId="{359C7F4A-46CD-41B3-AAFD-45E1A3E1C188}" srcOrd="2" destOrd="0" presId="urn:microsoft.com/office/officeart/2018/5/layout/IconLeafLabelList"/>
    <dgm:cxn modelId="{7D7A91FC-E6D5-4E5A-87E6-FCF1FD4D3E5D}" type="presParOf" srcId="{630EDA82-96A0-405D-AF40-C01B29DAD472}" destId="{D75A9311-778A-4059-89B6-6DC8E81E13D4}" srcOrd="3" destOrd="0" presId="urn:microsoft.com/office/officeart/2018/5/layout/IconLeafLabelList"/>
    <dgm:cxn modelId="{B540668A-19E5-497D-9134-BEA7C8B93423}" type="presParOf" srcId="{5BBAF0ED-C5F9-4287-9B07-61F94B23EA84}" destId="{813510CA-9BEE-4212-98DF-F6FAB8922E88}" srcOrd="1" destOrd="0" presId="urn:microsoft.com/office/officeart/2018/5/layout/IconLeafLabelList"/>
    <dgm:cxn modelId="{FE6F5E66-3FAD-41E8-81EF-F6077BC76406}" type="presParOf" srcId="{5BBAF0ED-C5F9-4287-9B07-61F94B23EA84}" destId="{CE9641DD-9FFE-4A4D-B88D-3FE6C51E82F9}" srcOrd="2" destOrd="0" presId="urn:microsoft.com/office/officeart/2018/5/layout/IconLeafLabelList"/>
    <dgm:cxn modelId="{3B188EDA-A495-41D3-A237-A4DE640DA52B}" type="presParOf" srcId="{CE9641DD-9FFE-4A4D-B88D-3FE6C51E82F9}" destId="{486DFFBD-3419-4D7A-8EA5-0AADB82B49F0}" srcOrd="0" destOrd="0" presId="urn:microsoft.com/office/officeart/2018/5/layout/IconLeafLabelList"/>
    <dgm:cxn modelId="{86AD3C37-E63B-4EF8-914D-154F2092C92E}" type="presParOf" srcId="{CE9641DD-9FFE-4A4D-B88D-3FE6C51E82F9}" destId="{784B0C54-3314-4F5D-B1CB-8C93D327E969}" srcOrd="1" destOrd="0" presId="urn:microsoft.com/office/officeart/2018/5/layout/IconLeafLabelList"/>
    <dgm:cxn modelId="{A69D656A-3F81-4111-BD41-405CF698ED32}" type="presParOf" srcId="{CE9641DD-9FFE-4A4D-B88D-3FE6C51E82F9}" destId="{41F6D28B-3ECF-49DB-9479-EC496C3C0F75}" srcOrd="2" destOrd="0" presId="urn:microsoft.com/office/officeart/2018/5/layout/IconLeafLabelList"/>
    <dgm:cxn modelId="{1EAE4EBF-2F3A-427C-A3ED-B7202D5D03A5}" type="presParOf" srcId="{CE9641DD-9FFE-4A4D-B88D-3FE6C51E82F9}" destId="{CB1C2526-DD51-4ECA-BA0E-881A85779E07}" srcOrd="3" destOrd="0" presId="urn:microsoft.com/office/officeart/2018/5/layout/IconLeafLabelList"/>
    <dgm:cxn modelId="{CF7DE891-A534-4397-9DDB-F63AA462ADD3}" type="presParOf" srcId="{5BBAF0ED-C5F9-4287-9B07-61F94B23EA84}" destId="{05C0C56B-9762-4C11-A9CC-9542D3AA1B48}" srcOrd="3" destOrd="0" presId="urn:microsoft.com/office/officeart/2018/5/layout/IconLeafLabelList"/>
    <dgm:cxn modelId="{C5851F50-FA71-4AC4-8B29-6A65A291B172}" type="presParOf" srcId="{5BBAF0ED-C5F9-4287-9B07-61F94B23EA84}" destId="{CAA09310-2C02-42F3-82FE-1CC77FBC89C8}" srcOrd="4" destOrd="0" presId="urn:microsoft.com/office/officeart/2018/5/layout/IconLeafLabelList"/>
    <dgm:cxn modelId="{C53C66C3-5B83-42F4-8231-51E6AEE80F90}" type="presParOf" srcId="{CAA09310-2C02-42F3-82FE-1CC77FBC89C8}" destId="{40BE9BCC-6AC9-4962-A89D-91993F7EB3C9}" srcOrd="0" destOrd="0" presId="urn:microsoft.com/office/officeart/2018/5/layout/IconLeafLabelList"/>
    <dgm:cxn modelId="{0391ADC1-99D0-4F77-A45A-6700EE8EFC6E}" type="presParOf" srcId="{CAA09310-2C02-42F3-82FE-1CC77FBC89C8}" destId="{9F839F7D-5C2B-4A6F-8A7F-736136509889}" srcOrd="1" destOrd="0" presId="urn:microsoft.com/office/officeart/2018/5/layout/IconLeafLabelList"/>
    <dgm:cxn modelId="{F93A629F-E348-4A0A-9F64-8025FFF5C07F}" type="presParOf" srcId="{CAA09310-2C02-42F3-82FE-1CC77FBC89C8}" destId="{5CD3963D-A0E2-4AE4-BF69-FA17E3D8339A}" srcOrd="2" destOrd="0" presId="urn:microsoft.com/office/officeart/2018/5/layout/IconLeafLabelList"/>
    <dgm:cxn modelId="{6D70BAE3-099A-4A3D-9F3F-3F0B809CB3CC}" type="presParOf" srcId="{CAA09310-2C02-42F3-82FE-1CC77FBC89C8}" destId="{6A4AB443-9099-4377-9B11-D5A8CCFF65D9}" srcOrd="3" destOrd="0" presId="urn:microsoft.com/office/officeart/2018/5/layout/IconLeafLabelList"/>
    <dgm:cxn modelId="{1B2D561D-014A-4409-97C4-367340C8F911}" type="presParOf" srcId="{5BBAF0ED-C5F9-4287-9B07-61F94B23EA84}" destId="{F9854E8A-745C-437A-8E80-CC55508E7ABD}" srcOrd="5" destOrd="0" presId="urn:microsoft.com/office/officeart/2018/5/layout/IconLeafLabelList"/>
    <dgm:cxn modelId="{D18DD11B-45FB-42B3-9581-3F777BBAF438}" type="presParOf" srcId="{5BBAF0ED-C5F9-4287-9B07-61F94B23EA84}" destId="{DBE549A9-848E-485D-8F44-3EA760D90630}" srcOrd="6" destOrd="0" presId="urn:microsoft.com/office/officeart/2018/5/layout/IconLeafLabelList"/>
    <dgm:cxn modelId="{7B6C30CC-F8CF-400F-96F6-072B1DC1C1B6}" type="presParOf" srcId="{DBE549A9-848E-485D-8F44-3EA760D90630}" destId="{350D6F09-D6A1-4991-9DEA-C9C8D4308BCD}" srcOrd="0" destOrd="0" presId="urn:microsoft.com/office/officeart/2018/5/layout/IconLeafLabelList"/>
    <dgm:cxn modelId="{49938F76-5F4E-40E1-AA38-7920FD24369F}" type="presParOf" srcId="{DBE549A9-848E-485D-8F44-3EA760D90630}" destId="{8F74F26E-046C-48E1-81CD-FDA0055D649C}" srcOrd="1" destOrd="0" presId="urn:microsoft.com/office/officeart/2018/5/layout/IconLeafLabelList"/>
    <dgm:cxn modelId="{E1BB0AD5-B08C-494E-8B90-0A9E5F06C8E1}" type="presParOf" srcId="{DBE549A9-848E-485D-8F44-3EA760D90630}" destId="{76BFE052-069B-48DB-8AF8-3A7821EBBF7F}" srcOrd="2" destOrd="0" presId="urn:microsoft.com/office/officeart/2018/5/layout/IconLeafLabelList"/>
    <dgm:cxn modelId="{36A3B1F2-C206-4DA1-A2C6-F215F1738D3B}" type="presParOf" srcId="{DBE549A9-848E-485D-8F44-3EA760D90630}" destId="{29DB2D5A-6582-46AC-96DC-940E05563E3E}" srcOrd="3" destOrd="0" presId="urn:microsoft.com/office/officeart/2018/5/layout/IconLeafLabelList"/>
    <dgm:cxn modelId="{BDFA87D2-4DB3-400A-AA3C-74307261DAA1}" type="presParOf" srcId="{5BBAF0ED-C5F9-4287-9B07-61F94B23EA84}" destId="{DE818B98-5790-4278-8528-639C07AFD425}" srcOrd="7" destOrd="0" presId="urn:microsoft.com/office/officeart/2018/5/layout/IconLeafLabelList"/>
    <dgm:cxn modelId="{2761AD94-A2DC-45FF-BE8E-4261877C1DD0}" type="presParOf" srcId="{5BBAF0ED-C5F9-4287-9B07-61F94B23EA84}" destId="{ECA4FF27-193C-4B01-B25D-64149469F51F}" srcOrd="8" destOrd="0" presId="urn:microsoft.com/office/officeart/2018/5/layout/IconLeafLabelList"/>
    <dgm:cxn modelId="{C5AE1C14-108C-47F8-BC29-C67DC6DDCA88}" type="presParOf" srcId="{ECA4FF27-193C-4B01-B25D-64149469F51F}" destId="{1E54662E-8A2B-4850-9228-DE45EBB6E576}" srcOrd="0" destOrd="0" presId="urn:microsoft.com/office/officeart/2018/5/layout/IconLeafLabelList"/>
    <dgm:cxn modelId="{D57D46BB-4E91-4475-B581-428138CAF86D}" type="presParOf" srcId="{ECA4FF27-193C-4B01-B25D-64149469F51F}" destId="{0C41DE77-6A14-424B-AF3D-0382AF27EFBF}" srcOrd="1" destOrd="0" presId="urn:microsoft.com/office/officeart/2018/5/layout/IconLeafLabelList"/>
    <dgm:cxn modelId="{44285A46-324C-4E58-874F-63EDB33750F1}" type="presParOf" srcId="{ECA4FF27-193C-4B01-B25D-64149469F51F}" destId="{C0A0C2E9-A639-40FD-9013-C219CF7D9C9E}" srcOrd="2" destOrd="0" presId="urn:microsoft.com/office/officeart/2018/5/layout/IconLeafLabelList"/>
    <dgm:cxn modelId="{ED3EC431-37D7-46E6-BF3A-6E94AA31AC8A}" type="presParOf" srcId="{ECA4FF27-193C-4B01-B25D-64149469F51F}" destId="{B1BC3BF8-3928-4BE4-890D-5141B1B66CD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332306-0392-495A-8490-765759E2C830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</dgm:pt>
    <dgm:pt modelId="{F79DD835-694A-4EBC-A539-A0B46CE99F61}">
      <dgm:prSet phldrT="[Текст]" custT="1"/>
      <dgm:spPr/>
      <dgm:t>
        <a:bodyPr/>
        <a:lstStyle/>
        <a:p>
          <a:r>
            <a:rPr lang="ru-RU" sz="2000" b="1" dirty="0"/>
            <a:t>Ноябрь</a:t>
          </a:r>
          <a:r>
            <a:rPr lang="en-US" sz="2000" b="1" dirty="0"/>
            <a:t> 2020: </a:t>
          </a:r>
          <a:r>
            <a:rPr lang="ru-RU" sz="2000" dirty="0"/>
            <a:t>МВРГ по ОНУВ</a:t>
          </a:r>
        </a:p>
        <a:p>
          <a:endParaRPr lang="ru-RU" sz="2000" dirty="0"/>
        </a:p>
      </dgm:t>
    </dgm:pt>
    <dgm:pt modelId="{03870E66-03FB-48BC-BF3D-46C1CB390145}" type="parTrans" cxnId="{34107D9F-F9A9-43DF-8261-1366D4DB71DC}">
      <dgm:prSet/>
      <dgm:spPr/>
      <dgm:t>
        <a:bodyPr/>
        <a:lstStyle/>
        <a:p>
          <a:endParaRPr lang="ru-RU"/>
        </a:p>
      </dgm:t>
    </dgm:pt>
    <dgm:pt modelId="{E9E81937-B73B-401E-AAB0-C62D970F00FE}" type="sibTrans" cxnId="{34107D9F-F9A9-43DF-8261-1366D4DB71DC}">
      <dgm:prSet/>
      <dgm:spPr/>
      <dgm:t>
        <a:bodyPr/>
        <a:lstStyle/>
        <a:p>
          <a:endParaRPr lang="ru-RU"/>
        </a:p>
      </dgm:t>
    </dgm:pt>
    <dgm:pt modelId="{1ED83D6C-983C-431B-8C28-E15BA2322C51}">
      <dgm:prSet phldrT="[Текст]" custT="1"/>
      <dgm:spPr/>
      <dgm:t>
        <a:bodyPr/>
        <a:lstStyle/>
        <a:p>
          <a:r>
            <a:rPr lang="ru-RU" sz="2000" b="1" dirty="0"/>
            <a:t>Декабрь</a:t>
          </a:r>
          <a:r>
            <a:rPr lang="en-US" sz="2000" b="1" dirty="0"/>
            <a:t> 2020:</a:t>
          </a:r>
          <a:r>
            <a:rPr lang="ru-RU" sz="2000" b="1" dirty="0"/>
            <a:t> </a:t>
          </a:r>
          <a:r>
            <a:rPr lang="ru-RU" sz="2000" b="0" dirty="0"/>
            <a:t>Технические семинары</a:t>
          </a:r>
        </a:p>
      </dgm:t>
    </dgm:pt>
    <dgm:pt modelId="{A2A4DB9C-D2CB-48E8-A33E-D8AB40844270}" type="parTrans" cxnId="{0CAF0FDD-673C-450B-8EAB-6D50A8A586D3}">
      <dgm:prSet/>
      <dgm:spPr/>
      <dgm:t>
        <a:bodyPr/>
        <a:lstStyle/>
        <a:p>
          <a:endParaRPr lang="ru-RU"/>
        </a:p>
      </dgm:t>
    </dgm:pt>
    <dgm:pt modelId="{F9D26A9F-E6E1-407A-BBB5-9BFD681774FE}" type="sibTrans" cxnId="{0CAF0FDD-673C-450B-8EAB-6D50A8A586D3}">
      <dgm:prSet/>
      <dgm:spPr/>
      <dgm:t>
        <a:bodyPr/>
        <a:lstStyle/>
        <a:p>
          <a:endParaRPr lang="ru-RU"/>
        </a:p>
      </dgm:t>
    </dgm:pt>
    <dgm:pt modelId="{A4DE098C-606B-4D27-9A41-3FBA7909B5C1}">
      <dgm:prSet phldrT="[Текст]" custT="1"/>
      <dgm:spPr/>
      <dgm:t>
        <a:bodyPr/>
        <a:lstStyle/>
        <a:p>
          <a:r>
            <a:rPr lang="ru-RU" sz="2000" b="1" dirty="0"/>
            <a:t>Февраль</a:t>
          </a:r>
          <a:r>
            <a:rPr lang="en-US" sz="2000" b="1" dirty="0"/>
            <a:t> 2021: </a:t>
          </a:r>
          <a:r>
            <a:rPr lang="ru-RU" sz="2000" b="1" dirty="0"/>
            <a:t>1-й проект ОНУВ</a:t>
          </a:r>
          <a:endParaRPr lang="ru-RU" sz="2000" dirty="0"/>
        </a:p>
      </dgm:t>
    </dgm:pt>
    <dgm:pt modelId="{EE7D4940-56BA-445F-AC59-6741E1DF49CB}" type="parTrans" cxnId="{83F49CA9-58F4-4ADE-8B4A-230741BE64FE}">
      <dgm:prSet/>
      <dgm:spPr/>
      <dgm:t>
        <a:bodyPr/>
        <a:lstStyle/>
        <a:p>
          <a:endParaRPr lang="ru-RU"/>
        </a:p>
      </dgm:t>
    </dgm:pt>
    <dgm:pt modelId="{D92AA82B-ED6A-4B8A-B48C-DBDEF0D9FFD7}" type="sibTrans" cxnId="{83F49CA9-58F4-4ADE-8B4A-230741BE64FE}">
      <dgm:prSet/>
      <dgm:spPr/>
      <dgm:t>
        <a:bodyPr/>
        <a:lstStyle/>
        <a:p>
          <a:endParaRPr lang="ru-RU"/>
        </a:p>
      </dgm:t>
    </dgm:pt>
    <dgm:pt modelId="{5031D67B-F782-4295-8A4D-CE6FB5F8AF27}">
      <dgm:prSet phldrT="[Текст]" custT="1"/>
      <dgm:spPr/>
      <dgm:t>
        <a:bodyPr/>
        <a:lstStyle/>
        <a:p>
          <a:r>
            <a:rPr lang="ru-RU" sz="2000" b="1" dirty="0"/>
            <a:t>Апрель</a:t>
          </a:r>
          <a:r>
            <a:rPr lang="en-US" sz="2000" b="1" dirty="0"/>
            <a:t> 2021</a:t>
          </a:r>
          <a:r>
            <a:rPr lang="en-US" sz="2000" dirty="0"/>
            <a:t>: </a:t>
          </a:r>
          <a:r>
            <a:rPr lang="ru-RU" sz="2000" dirty="0"/>
            <a:t>обсужденная версия ОНУВ</a:t>
          </a:r>
          <a:r>
            <a:rPr lang="en-US" sz="2000" dirty="0"/>
            <a:t> </a:t>
          </a:r>
          <a:endParaRPr lang="ru-RU" sz="2000" dirty="0"/>
        </a:p>
      </dgm:t>
    </dgm:pt>
    <dgm:pt modelId="{10F6EA1C-9F6A-4A5F-9F78-D7311FC1988B}" type="parTrans" cxnId="{3FB19E8A-248C-4F86-890E-6586951E17B5}">
      <dgm:prSet/>
      <dgm:spPr/>
      <dgm:t>
        <a:bodyPr/>
        <a:lstStyle/>
        <a:p>
          <a:endParaRPr lang="ru-RU"/>
        </a:p>
      </dgm:t>
    </dgm:pt>
    <dgm:pt modelId="{917A06CF-5ECE-4B11-85D2-C2FF68E223A3}" type="sibTrans" cxnId="{3FB19E8A-248C-4F86-890E-6586951E17B5}">
      <dgm:prSet/>
      <dgm:spPr/>
      <dgm:t>
        <a:bodyPr/>
        <a:lstStyle/>
        <a:p>
          <a:endParaRPr lang="ru-RU"/>
        </a:p>
      </dgm:t>
    </dgm:pt>
    <dgm:pt modelId="{F0D72184-4B3B-4FB6-B986-ADFD475DF9BF}" type="pres">
      <dgm:prSet presAssocID="{6F332306-0392-495A-8490-765759E2C830}" presName="arrowDiagram" presStyleCnt="0">
        <dgm:presLayoutVars>
          <dgm:chMax val="5"/>
          <dgm:dir/>
          <dgm:resizeHandles val="exact"/>
        </dgm:presLayoutVars>
      </dgm:prSet>
      <dgm:spPr/>
    </dgm:pt>
    <dgm:pt modelId="{70B4D4D9-EFBF-416E-9D62-A632BA16EAFC}" type="pres">
      <dgm:prSet presAssocID="{6F332306-0392-495A-8490-765759E2C830}" presName="arrow" presStyleLbl="bgShp" presStyleIdx="0" presStyleCnt="1" custScaleX="124627" custLinFactNeighborX="-1767" custLinFactNeighborY="8979"/>
      <dgm:spPr>
        <a:solidFill>
          <a:schemeClr val="bg2">
            <a:lumMod val="75000"/>
          </a:schemeClr>
        </a:solidFill>
      </dgm:spPr>
    </dgm:pt>
    <dgm:pt modelId="{71C40EB7-AE86-4A87-88BB-A8F3B9B904B8}" type="pres">
      <dgm:prSet presAssocID="{6F332306-0392-495A-8490-765759E2C830}" presName="arrowDiagram4" presStyleCnt="0"/>
      <dgm:spPr/>
    </dgm:pt>
    <dgm:pt modelId="{5D162482-E0DC-490F-8095-EA2A2F565E11}" type="pres">
      <dgm:prSet presAssocID="{F79DD835-694A-4EBC-A539-A0B46CE99F61}" presName="bullet4a" presStyleLbl="node1" presStyleIdx="0" presStyleCnt="4" custLinFactY="-100000" custLinFactNeighborY="-174012"/>
      <dgm:spPr/>
    </dgm:pt>
    <dgm:pt modelId="{D5901A3F-E8D3-4F96-B027-1A3CD2F441A3}" type="pres">
      <dgm:prSet presAssocID="{F79DD835-694A-4EBC-A539-A0B46CE99F61}" presName="textBox4a" presStyleLbl="revTx" presStyleIdx="0" presStyleCnt="4" custScaleX="137356" custScaleY="149734" custLinFactNeighborX="-19844" custLinFactNeighborY="5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A8FC7-C6C4-47D0-973D-5A1014E00999}" type="pres">
      <dgm:prSet presAssocID="{1ED83D6C-983C-431B-8C28-E15BA2322C51}" presName="bullet4b" presStyleLbl="node1" presStyleIdx="1" presStyleCnt="4"/>
      <dgm:spPr/>
    </dgm:pt>
    <dgm:pt modelId="{452741C8-3F28-461D-B934-79E1DF876726}" type="pres">
      <dgm:prSet presAssocID="{1ED83D6C-983C-431B-8C28-E15BA2322C51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C4F21-AE80-498B-8F80-45265B3CFCD6}" type="pres">
      <dgm:prSet presAssocID="{A4DE098C-606B-4D27-9A41-3FBA7909B5C1}" presName="bullet4c" presStyleLbl="node1" presStyleIdx="2" presStyleCnt="4"/>
      <dgm:spPr/>
    </dgm:pt>
    <dgm:pt modelId="{ADA4A0E7-D0CD-4D83-8891-41D13E5AEBE0}" type="pres">
      <dgm:prSet presAssocID="{A4DE098C-606B-4D27-9A41-3FBA7909B5C1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6B26D-3FF8-4968-AF3B-9169E1C453F0}" type="pres">
      <dgm:prSet presAssocID="{5031D67B-F782-4295-8A4D-CE6FB5F8AF27}" presName="bullet4d" presStyleLbl="node1" presStyleIdx="3" presStyleCnt="4"/>
      <dgm:spPr/>
    </dgm:pt>
    <dgm:pt modelId="{A3BDE658-2808-4441-B2F4-C7C14F3CCBF0}" type="pres">
      <dgm:prSet presAssocID="{5031D67B-F782-4295-8A4D-CE6FB5F8AF27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529DE2-9287-47C4-BACD-0BC7C4A9CC04}" type="presOf" srcId="{5031D67B-F782-4295-8A4D-CE6FB5F8AF27}" destId="{A3BDE658-2808-4441-B2F4-C7C14F3CCBF0}" srcOrd="0" destOrd="0" presId="urn:microsoft.com/office/officeart/2005/8/layout/arrow2"/>
    <dgm:cxn modelId="{97A4234E-F17D-4716-B697-0F69A28F541E}" type="presOf" srcId="{A4DE098C-606B-4D27-9A41-3FBA7909B5C1}" destId="{ADA4A0E7-D0CD-4D83-8891-41D13E5AEBE0}" srcOrd="0" destOrd="0" presId="urn:microsoft.com/office/officeart/2005/8/layout/arrow2"/>
    <dgm:cxn modelId="{0CAF0FDD-673C-450B-8EAB-6D50A8A586D3}" srcId="{6F332306-0392-495A-8490-765759E2C830}" destId="{1ED83D6C-983C-431B-8C28-E15BA2322C51}" srcOrd="1" destOrd="0" parTransId="{A2A4DB9C-D2CB-48E8-A33E-D8AB40844270}" sibTransId="{F9D26A9F-E6E1-407A-BBB5-9BFD681774FE}"/>
    <dgm:cxn modelId="{192B0808-2B19-43EF-9A02-E23459ED2EEE}" type="presOf" srcId="{6F332306-0392-495A-8490-765759E2C830}" destId="{F0D72184-4B3B-4FB6-B986-ADFD475DF9BF}" srcOrd="0" destOrd="0" presId="urn:microsoft.com/office/officeart/2005/8/layout/arrow2"/>
    <dgm:cxn modelId="{3FB19E8A-248C-4F86-890E-6586951E17B5}" srcId="{6F332306-0392-495A-8490-765759E2C830}" destId="{5031D67B-F782-4295-8A4D-CE6FB5F8AF27}" srcOrd="3" destOrd="0" parTransId="{10F6EA1C-9F6A-4A5F-9F78-D7311FC1988B}" sibTransId="{917A06CF-5ECE-4B11-85D2-C2FF68E223A3}"/>
    <dgm:cxn modelId="{34107D9F-F9A9-43DF-8261-1366D4DB71DC}" srcId="{6F332306-0392-495A-8490-765759E2C830}" destId="{F79DD835-694A-4EBC-A539-A0B46CE99F61}" srcOrd="0" destOrd="0" parTransId="{03870E66-03FB-48BC-BF3D-46C1CB390145}" sibTransId="{E9E81937-B73B-401E-AAB0-C62D970F00FE}"/>
    <dgm:cxn modelId="{83F49CA9-58F4-4ADE-8B4A-230741BE64FE}" srcId="{6F332306-0392-495A-8490-765759E2C830}" destId="{A4DE098C-606B-4D27-9A41-3FBA7909B5C1}" srcOrd="2" destOrd="0" parTransId="{EE7D4940-56BA-445F-AC59-6741E1DF49CB}" sibTransId="{D92AA82B-ED6A-4B8A-B48C-DBDEF0D9FFD7}"/>
    <dgm:cxn modelId="{8BA8FE53-773B-40BC-BAEA-B71575D163FF}" type="presOf" srcId="{F79DD835-694A-4EBC-A539-A0B46CE99F61}" destId="{D5901A3F-E8D3-4F96-B027-1A3CD2F441A3}" srcOrd="0" destOrd="0" presId="urn:microsoft.com/office/officeart/2005/8/layout/arrow2"/>
    <dgm:cxn modelId="{87270CB6-D88D-4795-838B-3422BEB99D68}" type="presOf" srcId="{1ED83D6C-983C-431B-8C28-E15BA2322C51}" destId="{452741C8-3F28-461D-B934-79E1DF876726}" srcOrd="0" destOrd="0" presId="urn:microsoft.com/office/officeart/2005/8/layout/arrow2"/>
    <dgm:cxn modelId="{216703AF-DEDE-41F2-AB3A-F53411D0FB4A}" type="presParOf" srcId="{F0D72184-4B3B-4FB6-B986-ADFD475DF9BF}" destId="{70B4D4D9-EFBF-416E-9D62-A632BA16EAFC}" srcOrd="0" destOrd="0" presId="urn:microsoft.com/office/officeart/2005/8/layout/arrow2"/>
    <dgm:cxn modelId="{BEB60EF7-5C9E-496E-B4FE-AF1183A70C4B}" type="presParOf" srcId="{F0D72184-4B3B-4FB6-B986-ADFD475DF9BF}" destId="{71C40EB7-AE86-4A87-88BB-A8F3B9B904B8}" srcOrd="1" destOrd="0" presId="urn:microsoft.com/office/officeart/2005/8/layout/arrow2"/>
    <dgm:cxn modelId="{EABA5B1D-B662-4A77-8AD8-2FE40895A2CE}" type="presParOf" srcId="{71C40EB7-AE86-4A87-88BB-A8F3B9B904B8}" destId="{5D162482-E0DC-490F-8095-EA2A2F565E11}" srcOrd="0" destOrd="0" presId="urn:microsoft.com/office/officeart/2005/8/layout/arrow2"/>
    <dgm:cxn modelId="{3F0EEF3D-A76F-4649-9F73-C6A6CF93CD93}" type="presParOf" srcId="{71C40EB7-AE86-4A87-88BB-A8F3B9B904B8}" destId="{D5901A3F-E8D3-4F96-B027-1A3CD2F441A3}" srcOrd="1" destOrd="0" presId="urn:microsoft.com/office/officeart/2005/8/layout/arrow2"/>
    <dgm:cxn modelId="{A23B020E-AD9C-4E13-87E3-EEA1B3846AF6}" type="presParOf" srcId="{71C40EB7-AE86-4A87-88BB-A8F3B9B904B8}" destId="{977A8FC7-C6C4-47D0-973D-5A1014E00999}" srcOrd="2" destOrd="0" presId="urn:microsoft.com/office/officeart/2005/8/layout/arrow2"/>
    <dgm:cxn modelId="{FEFA1E36-5834-4B15-A366-CB7DE13D6CC6}" type="presParOf" srcId="{71C40EB7-AE86-4A87-88BB-A8F3B9B904B8}" destId="{452741C8-3F28-461D-B934-79E1DF876726}" srcOrd="3" destOrd="0" presId="urn:microsoft.com/office/officeart/2005/8/layout/arrow2"/>
    <dgm:cxn modelId="{5B860F15-C13A-4A6E-A8B9-163C4F22CD64}" type="presParOf" srcId="{71C40EB7-AE86-4A87-88BB-A8F3B9B904B8}" destId="{F29C4F21-AE80-498B-8F80-45265B3CFCD6}" srcOrd="4" destOrd="0" presId="urn:microsoft.com/office/officeart/2005/8/layout/arrow2"/>
    <dgm:cxn modelId="{703D25DA-A254-441A-A23F-C96F590F4F43}" type="presParOf" srcId="{71C40EB7-AE86-4A87-88BB-A8F3B9B904B8}" destId="{ADA4A0E7-D0CD-4D83-8891-41D13E5AEBE0}" srcOrd="5" destOrd="0" presId="urn:microsoft.com/office/officeart/2005/8/layout/arrow2"/>
    <dgm:cxn modelId="{89DDA1D1-0BD1-4878-99C7-7664442B5A4C}" type="presParOf" srcId="{71C40EB7-AE86-4A87-88BB-A8F3B9B904B8}" destId="{80C6B26D-3FF8-4968-AF3B-9169E1C453F0}" srcOrd="6" destOrd="0" presId="urn:microsoft.com/office/officeart/2005/8/layout/arrow2"/>
    <dgm:cxn modelId="{267D9265-9878-4444-B6CA-BBAB6ADADCB0}" type="presParOf" srcId="{71C40EB7-AE86-4A87-88BB-A8F3B9B904B8}" destId="{A3BDE658-2808-4441-B2F4-C7C14F3CCBF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7B741-24B1-42FA-BD2B-E5CD1153822D}">
      <dsp:nvSpPr>
        <dsp:cNvPr id="0" name=""/>
        <dsp:cNvSpPr/>
      </dsp:nvSpPr>
      <dsp:spPr>
        <a:xfrm>
          <a:off x="797614" y="470621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4EBA8-D01D-411E-98CB-CD81D0AAA6DF}">
      <dsp:nvSpPr>
        <dsp:cNvPr id="0" name=""/>
        <dsp:cNvSpPr/>
      </dsp:nvSpPr>
      <dsp:spPr>
        <a:xfrm>
          <a:off x="1031614" y="693259"/>
          <a:ext cx="630000" cy="652724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2000" r="-2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A9311-778A-4059-89B6-6DC8E81E13D4}">
      <dsp:nvSpPr>
        <dsp:cNvPr id="0" name=""/>
        <dsp:cNvSpPr/>
      </dsp:nvSpPr>
      <dsp:spPr>
        <a:xfrm>
          <a:off x="199204" y="1910621"/>
          <a:ext cx="2294820" cy="103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000" b="1" kern="1200" dirty="0"/>
            <a:t>Укрепление политической воли и ответственности общества на национальном и субнациональном уровнях</a:t>
          </a:r>
          <a:endParaRPr lang="en-US" sz="2000" b="1" kern="1200" dirty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endParaRPr lang="en-US" sz="1800" kern="1200" dirty="0"/>
        </a:p>
      </dsp:txBody>
      <dsp:txXfrm>
        <a:off x="199204" y="1910621"/>
        <a:ext cx="2294820" cy="1032856"/>
      </dsp:txXfrm>
    </dsp:sp>
    <dsp:sp modelId="{486DFFBD-3419-4D7A-8EA5-0AADB82B49F0}">
      <dsp:nvSpPr>
        <dsp:cNvPr id="0" name=""/>
        <dsp:cNvSpPr/>
      </dsp:nvSpPr>
      <dsp:spPr>
        <a:xfrm>
          <a:off x="3169604" y="479641"/>
          <a:ext cx="1078839" cy="1061919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B0C54-3314-4F5D-B1CB-8C93D327E969}">
      <dsp:nvSpPr>
        <dsp:cNvPr id="0" name=""/>
        <dsp:cNvSpPr/>
      </dsp:nvSpPr>
      <dsp:spPr>
        <a:xfrm>
          <a:off x="3394024" y="695601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C2526-DD51-4ECA-BA0E-881A85779E07}">
      <dsp:nvSpPr>
        <dsp:cNvPr id="0" name=""/>
        <dsp:cNvSpPr/>
      </dsp:nvSpPr>
      <dsp:spPr>
        <a:xfrm>
          <a:off x="2809024" y="1901601"/>
          <a:ext cx="1800000" cy="103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000" b="1" kern="1200" dirty="0"/>
            <a:t>анализ, согласование и обновление существующих целевых показателей, политики и мер</a:t>
          </a:r>
          <a:endParaRPr lang="en-US" sz="2000" b="1" kern="1200" dirty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endParaRPr lang="en-US" sz="1800" kern="1200" dirty="0"/>
        </a:p>
      </dsp:txBody>
      <dsp:txXfrm>
        <a:off x="2809024" y="1901601"/>
        <a:ext cx="1800000" cy="1032856"/>
      </dsp:txXfrm>
    </dsp:sp>
    <dsp:sp modelId="{40BE9BCC-6AC9-4962-A89D-91993F7EB3C9}">
      <dsp:nvSpPr>
        <dsp:cNvPr id="0" name=""/>
        <dsp:cNvSpPr/>
      </dsp:nvSpPr>
      <dsp:spPr>
        <a:xfrm>
          <a:off x="5219113" y="472608"/>
          <a:ext cx="1209820" cy="10900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39F7D-5C2B-4A6F-8A7F-736136509889}">
      <dsp:nvSpPr>
        <dsp:cNvPr id="0" name=""/>
        <dsp:cNvSpPr/>
      </dsp:nvSpPr>
      <dsp:spPr>
        <a:xfrm>
          <a:off x="5509024" y="70263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AB443-9099-4377-9B11-D5A8CCFF65D9}">
      <dsp:nvSpPr>
        <dsp:cNvPr id="0" name=""/>
        <dsp:cNvSpPr/>
      </dsp:nvSpPr>
      <dsp:spPr>
        <a:xfrm>
          <a:off x="4924024" y="1908633"/>
          <a:ext cx="1800000" cy="103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000" b="1" kern="1200" dirty="0"/>
            <a:t>Включение новых секторов и/или парниковых газов</a:t>
          </a:r>
          <a:endParaRPr lang="en-US" sz="2000" b="1" kern="1200" dirty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endParaRPr lang="en-US" sz="1800" kern="1200" dirty="0"/>
        </a:p>
      </dsp:txBody>
      <dsp:txXfrm>
        <a:off x="4924024" y="1908633"/>
        <a:ext cx="1800000" cy="1032856"/>
      </dsp:txXfrm>
    </dsp:sp>
    <dsp:sp modelId="{350D6F09-D6A1-4991-9DEA-C9C8D4308BCD}">
      <dsp:nvSpPr>
        <dsp:cNvPr id="0" name=""/>
        <dsp:cNvSpPr/>
      </dsp:nvSpPr>
      <dsp:spPr>
        <a:xfrm>
          <a:off x="7587667" y="468098"/>
          <a:ext cx="1260910" cy="110809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4F26E-046C-48E1-81CD-FDA0055D649C}">
      <dsp:nvSpPr>
        <dsp:cNvPr id="0" name=""/>
        <dsp:cNvSpPr/>
      </dsp:nvSpPr>
      <dsp:spPr>
        <a:xfrm>
          <a:off x="7903123" y="70714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B2D5A-6582-46AC-96DC-940E05563E3E}">
      <dsp:nvSpPr>
        <dsp:cNvPr id="0" name=""/>
        <dsp:cNvSpPr/>
      </dsp:nvSpPr>
      <dsp:spPr>
        <a:xfrm>
          <a:off x="7039024" y="1913143"/>
          <a:ext cx="2358198" cy="103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000" b="1" kern="1200" dirty="0"/>
            <a:t>Оценка затрат и инвестиционных возможностей</a:t>
          </a:r>
          <a:endParaRPr lang="en-US" sz="2000" b="1" kern="1200" dirty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endParaRPr lang="en-US" sz="1800" kern="1200" dirty="0"/>
        </a:p>
      </dsp:txBody>
      <dsp:txXfrm>
        <a:off x="7039024" y="1913143"/>
        <a:ext cx="2358198" cy="1032856"/>
      </dsp:txXfrm>
    </dsp:sp>
    <dsp:sp modelId="{1E54662E-8A2B-4850-9228-DE45EBB6E576}">
      <dsp:nvSpPr>
        <dsp:cNvPr id="0" name=""/>
        <dsp:cNvSpPr/>
      </dsp:nvSpPr>
      <dsp:spPr>
        <a:xfrm>
          <a:off x="10163703" y="521121"/>
          <a:ext cx="1188925" cy="8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1DE77-6A14-424B-AF3D-0382AF27EFBF}">
      <dsp:nvSpPr>
        <dsp:cNvPr id="0" name=""/>
        <dsp:cNvSpPr/>
      </dsp:nvSpPr>
      <dsp:spPr>
        <a:xfrm>
          <a:off x="10443165" y="654121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C3BF8-3928-4BE4-890D-5141B1B66CD7}">
      <dsp:nvSpPr>
        <dsp:cNvPr id="0" name=""/>
        <dsp:cNvSpPr/>
      </dsp:nvSpPr>
      <dsp:spPr>
        <a:xfrm>
          <a:off x="9712222" y="1860121"/>
          <a:ext cx="2091887" cy="103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000" b="1" kern="1200" dirty="0"/>
            <a:t>Мониторинг прогресса и усиление прозрачности </a:t>
          </a:r>
          <a:endParaRPr lang="en-US" sz="2000" b="1" kern="1200" dirty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endParaRPr lang="en-US" sz="1800" kern="1200" dirty="0"/>
        </a:p>
      </dsp:txBody>
      <dsp:txXfrm>
        <a:off x="9712222" y="1860121"/>
        <a:ext cx="2091887" cy="1032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4D4D9-EFBF-416E-9D62-A632BA16EAFC}">
      <dsp:nvSpPr>
        <dsp:cNvPr id="0" name=""/>
        <dsp:cNvSpPr/>
      </dsp:nvSpPr>
      <dsp:spPr>
        <a:xfrm>
          <a:off x="1079903" y="0"/>
          <a:ext cx="9279519" cy="4653646"/>
        </a:xfrm>
        <a:prstGeom prst="swooshArrow">
          <a:avLst>
            <a:gd name="adj1" fmla="val 25000"/>
            <a:gd name="adj2" fmla="val 25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162482-E0DC-490F-8095-EA2A2F565E11}">
      <dsp:nvSpPr>
        <dsp:cNvPr id="0" name=""/>
        <dsp:cNvSpPr/>
      </dsp:nvSpPr>
      <dsp:spPr>
        <a:xfrm>
          <a:off x="2861728" y="2853484"/>
          <a:ext cx="171254" cy="1712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901A3F-E8D3-4F96-B027-1A3CD2F441A3}">
      <dsp:nvSpPr>
        <dsp:cNvPr id="0" name=""/>
        <dsp:cNvSpPr/>
      </dsp:nvSpPr>
      <dsp:spPr>
        <a:xfrm>
          <a:off x="2456878" y="3132949"/>
          <a:ext cx="1748868" cy="1658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74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Ноябрь</a:t>
          </a:r>
          <a:r>
            <a:rPr lang="en-US" sz="2000" b="1" kern="1200" dirty="0"/>
            <a:t> 2020: </a:t>
          </a:r>
          <a:r>
            <a:rPr lang="ru-RU" sz="2000" kern="1200" dirty="0"/>
            <a:t>МВРГ по ОНУВ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456878" y="3132949"/>
        <a:ext cx="1748868" cy="1658405"/>
      </dsp:txXfrm>
    </dsp:sp>
    <dsp:sp modelId="{977A8FC7-C6C4-47D0-973D-5A1014E00999}">
      <dsp:nvSpPr>
        <dsp:cNvPr id="0" name=""/>
        <dsp:cNvSpPr/>
      </dsp:nvSpPr>
      <dsp:spPr>
        <a:xfrm>
          <a:off x="4071676" y="2240303"/>
          <a:ext cx="297833" cy="2978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2741C8-3F28-461D-B934-79E1DF876726}">
      <dsp:nvSpPr>
        <dsp:cNvPr id="0" name=""/>
        <dsp:cNvSpPr/>
      </dsp:nvSpPr>
      <dsp:spPr>
        <a:xfrm>
          <a:off x="4220592" y="2389220"/>
          <a:ext cx="1563625" cy="2126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1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Декабрь</a:t>
          </a:r>
          <a:r>
            <a:rPr lang="en-US" sz="2000" b="1" kern="1200" dirty="0"/>
            <a:t> 2020:</a:t>
          </a:r>
          <a:r>
            <a:rPr lang="ru-RU" sz="2000" b="1" kern="1200" dirty="0"/>
            <a:t> </a:t>
          </a:r>
          <a:r>
            <a:rPr lang="ru-RU" sz="2000" b="0" kern="1200" dirty="0"/>
            <a:t>Технические семинары</a:t>
          </a:r>
        </a:p>
      </dsp:txBody>
      <dsp:txXfrm>
        <a:off x="4220592" y="2389220"/>
        <a:ext cx="1563625" cy="2126716"/>
      </dsp:txXfrm>
    </dsp:sp>
    <dsp:sp modelId="{F29C4F21-AE80-498B-8F80-45265B3CFCD6}">
      <dsp:nvSpPr>
        <dsp:cNvPr id="0" name=""/>
        <dsp:cNvSpPr/>
      </dsp:nvSpPr>
      <dsp:spPr>
        <a:xfrm>
          <a:off x="5616686" y="1442668"/>
          <a:ext cx="394629" cy="3946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A4A0E7-D0CD-4D83-8891-41D13E5AEBE0}">
      <dsp:nvSpPr>
        <dsp:cNvPr id="0" name=""/>
        <dsp:cNvSpPr/>
      </dsp:nvSpPr>
      <dsp:spPr>
        <a:xfrm>
          <a:off x="5814001" y="1639983"/>
          <a:ext cx="1563625" cy="287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0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Февраль</a:t>
          </a:r>
          <a:r>
            <a:rPr lang="en-US" sz="2000" b="1" kern="1200" dirty="0"/>
            <a:t> 2021: </a:t>
          </a:r>
          <a:r>
            <a:rPr lang="ru-RU" sz="2000" b="1" kern="1200" dirty="0"/>
            <a:t>1-й проект ОНУВ</a:t>
          </a:r>
          <a:endParaRPr lang="ru-RU" sz="2000" kern="1200" dirty="0"/>
        </a:p>
      </dsp:txBody>
      <dsp:txXfrm>
        <a:off x="5814001" y="1639983"/>
        <a:ext cx="1563625" cy="2875953"/>
      </dsp:txXfrm>
    </dsp:sp>
    <dsp:sp modelId="{80C6B26D-3FF8-4968-AF3B-9169E1C453F0}">
      <dsp:nvSpPr>
        <dsp:cNvPr id="0" name=""/>
        <dsp:cNvSpPr/>
      </dsp:nvSpPr>
      <dsp:spPr>
        <a:xfrm>
          <a:off x="7299445" y="914945"/>
          <a:ext cx="528654" cy="5286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BDE658-2808-4441-B2F4-C7C14F3CCBF0}">
      <dsp:nvSpPr>
        <dsp:cNvPr id="0" name=""/>
        <dsp:cNvSpPr/>
      </dsp:nvSpPr>
      <dsp:spPr>
        <a:xfrm>
          <a:off x="7563772" y="1179272"/>
          <a:ext cx="1563625" cy="333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12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Апрель</a:t>
          </a:r>
          <a:r>
            <a:rPr lang="en-US" sz="2000" b="1" kern="1200" dirty="0"/>
            <a:t> 2021</a:t>
          </a:r>
          <a:r>
            <a:rPr lang="en-US" sz="2000" kern="1200" dirty="0"/>
            <a:t>: </a:t>
          </a:r>
          <a:r>
            <a:rPr lang="ru-RU" sz="2000" kern="1200" dirty="0"/>
            <a:t>обсужденная версия ОНУВ</a:t>
          </a:r>
          <a:r>
            <a:rPr lang="en-US" sz="2000" kern="1200" dirty="0"/>
            <a:t> </a:t>
          </a:r>
          <a:endParaRPr lang="ru-RU" sz="2000" kern="1200" dirty="0"/>
        </a:p>
      </dsp:txBody>
      <dsp:txXfrm>
        <a:off x="7563772" y="1179272"/>
        <a:ext cx="1563625" cy="3336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FAC8D48-E9AC-4C3A-9E9F-435424C577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1582" cy="49534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FD74D8B-D7B9-4D96-AD82-9EC381F60E9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534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7F11EA87-D472-4C9A-ADFF-385B4E72242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ADBF5EDB-4315-4943-92A5-8DA4CA4E50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5075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A951E2E5-F9F6-4C7F-998E-72F5DE097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CCF4C3-7E1B-45E3-900D-BB51368493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21582" cy="495346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56DF5F-0A29-475C-9F0C-74DF9B03A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6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74C24B0D-C24A-4E4E-846F-780BEE6F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2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6188"/>
            <a:ext cx="5975350" cy="3362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CF21F-8BAC-CA49-A572-80F1403946D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1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9591">
              <a:defRPr/>
            </a:pPr>
            <a:r>
              <a:rPr lang="en-US" dirty="0"/>
              <a:t>UNDP is member of NDC Partnership and participates on the Steering Committee.  NDC Partnership Support Unit is observer on board of NDC Support Programme.  </a:t>
            </a:r>
            <a:r>
              <a:rPr lang="en-US" u="sng" dirty="0"/>
              <a:t>Very influential partner,  Important to engage to extent possible</a:t>
            </a:r>
            <a:r>
              <a:rPr lang="en-US" dirty="0"/>
              <a:t>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FA4DF-27D3-4A8F-8DF1-686B43CBD82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06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FA4DF-27D3-4A8F-8DF1-686B43CBD82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2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24B0D-C24A-4E4E-846F-780BEE6FE3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8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5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8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33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3B43B2A9-1AB4-4D6D-A25C-6B37A1F8A2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463" y="763588"/>
            <a:ext cx="5219700" cy="5194300"/>
          </a:xfrm>
          <a:solidFill>
            <a:schemeClr val="accent6"/>
          </a:solidFill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49C3D1-93A5-463D-86AC-7C407A593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181155"/>
            <a:ext cx="5219699" cy="993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B64AAA-C993-460F-8765-4E04026AF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789907"/>
            <a:ext cx="5219701" cy="41679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5EA117-5EBE-461E-8489-7AB901E1F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0531-1173-42A4-ACEA-425457A0C25C}" type="datetime1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15.01.2021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D1D35B-C899-4C4F-A922-D3C30785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59412" y="6292055"/>
            <a:ext cx="4114800" cy="365125"/>
          </a:xfrm>
        </p:spPr>
        <p:txBody>
          <a:bodyPr/>
          <a:lstStyle/>
          <a:p>
            <a:r>
              <a:rPr lang="x-none" dirty="0">
                <a:solidFill>
                  <a:prstClr val="black">
                    <a:tint val="75000"/>
                  </a:prstClr>
                </a:solidFill>
              </a:rPr>
              <a:t>Presentation info in footer 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2D9652-3377-457B-8AC0-6E71AAF5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AC20-ABE8-441F-92B6-B5E72D66AA5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AB0D2673-B688-4F07-942B-B7D0B6AD92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1134269"/>
            <a:ext cx="5219699" cy="650875"/>
          </a:xfrm>
        </p:spPr>
        <p:txBody>
          <a:bodyPr>
            <a:noAutofit/>
          </a:bodyPr>
          <a:lstStyle>
            <a:lvl1pPr>
              <a:defRPr sz="28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341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97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509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7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pPr/>
              <a:t>1/15/2021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34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pPr/>
              <a:t>1/15/2021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07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pPr/>
              <a:t>1/15/2021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51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474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105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1322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>
                <a:solidFill>
                  <a:srgbClr val="413224"/>
                </a:solidFill>
              </a:rPr>
              <a:pPr/>
              <a:t>‹#›</a:t>
            </a:fld>
            <a:endParaRPr lang="en-US">
              <a:solidFill>
                <a:srgbClr val="413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95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03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58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5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7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5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6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7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6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0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73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7" r:id="rId5"/>
    <p:sldLayoutId id="2147483711" r:id="rId6"/>
    <p:sldLayoutId id="2147483712" r:id="rId7"/>
    <p:sldLayoutId id="2147483713" r:id="rId8"/>
    <p:sldLayoutId id="2147483716" r:id="rId9"/>
    <p:sldLayoutId id="2147483714" r:id="rId10"/>
    <p:sldLayoutId id="2147483715" r:id="rId11"/>
    <p:sldLayoutId id="214748371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62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F7507FC3-848F-44B8-BD0F-E065FBC3DC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45133"/>
            <a:ext cx="12191999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7319A1DD-F557-4EC6-8A8C-F7617B4CD6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90C69-8A2E-47CF-8122-45D85C03A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516" y="3354057"/>
            <a:ext cx="7081786" cy="1229306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Климатическая </a:t>
            </a:r>
            <a:br>
              <a:rPr lang="ru-RU" sz="5400" dirty="0">
                <a:solidFill>
                  <a:schemeClr val="tx1"/>
                </a:solidFill>
              </a:rPr>
            </a:br>
            <a:r>
              <a:rPr lang="ru-RU" sz="5400" dirty="0">
                <a:solidFill>
                  <a:schemeClr val="tx1"/>
                </a:solidFill>
              </a:rPr>
              <a:t>перспектива ПРООН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D2E5A6-C008-47A9-B82C-73E06E160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0211" y="4797257"/>
            <a:ext cx="6470693" cy="605256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200" b="1" dirty="0"/>
              <a:t>ПРОГРАММА ДЕЙСТВИЙ ПО ОБЕСПЕЧЕНИЮ БЕЗОПАСНОСТИ ДО 2030 ГОДА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200" b="1" dirty="0"/>
              <a:t>ПОСРЕДСТВОМ РЕШИТЕЛЬНЫХ КЛИМАТИЧЕСКИХ ДЕЙСТВИЙ</a:t>
            </a:r>
            <a:endParaRPr lang="en-US" sz="12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50218C5-E017-43D2-8345-FD9FBF0C9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BE9E51-76EA-4D28-81CD-6877267E10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97"/>
          <a:stretch/>
        </p:blipFill>
        <p:spPr>
          <a:xfrm>
            <a:off x="10735246" y="210986"/>
            <a:ext cx="718948" cy="135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31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3184E-5650-4FA3-8C30-1B46FB88F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 anchor="t"/>
          <a:lstStyle/>
          <a:p>
            <a:r>
              <a:rPr lang="ky-KG" b="1" dirty="0">
                <a:solidFill>
                  <a:srgbClr val="0070C0"/>
                </a:solidFill>
              </a:rPr>
              <a:t>Архитектура предоставления поддержки и ресурсы ПРООН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763D6A-F7AD-433B-B4A1-906632E72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858" y="2011521"/>
            <a:ext cx="11459899" cy="43335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7525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Институциональная структура в системе ПРООН на уровне Страновых Офисов, Региональных Центров и Штаб-квартиры</a:t>
            </a:r>
          </a:p>
          <a:p>
            <a:pPr marL="517525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Отслеживание прогресса: </a:t>
            </a:r>
            <a:r>
              <a:rPr lang="en-GB" sz="2400" dirty="0">
                <a:solidFill>
                  <a:schemeClr val="tx1"/>
                </a:solidFill>
              </a:rPr>
              <a:t>Promise Dashboard</a:t>
            </a:r>
          </a:p>
          <a:p>
            <a:pPr marL="517525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Пакет финансирования Климатической перспективы и Партнерские соглашения с экспертными организациями</a:t>
            </a:r>
          </a:p>
          <a:p>
            <a:pPr marL="517525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Глобальная программа поддержки ОНУВ (</a:t>
            </a:r>
            <a:r>
              <a:rPr lang="en-GB" sz="2400" dirty="0">
                <a:solidFill>
                  <a:schemeClr val="tx1"/>
                </a:solidFill>
              </a:rPr>
              <a:t>NDC Global Support programme)</a:t>
            </a:r>
          </a:p>
          <a:p>
            <a:pPr marL="517525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Программа повышения потенциала транспарентности (</a:t>
            </a:r>
            <a:r>
              <a:rPr lang="en-GB" sz="2400" dirty="0">
                <a:solidFill>
                  <a:schemeClr val="tx1"/>
                </a:solidFill>
              </a:rPr>
              <a:t>CBIT)</a:t>
            </a:r>
            <a:endParaRPr lang="ru-RU" sz="2400" dirty="0">
              <a:solidFill>
                <a:schemeClr val="tx1"/>
              </a:solidFill>
            </a:endParaRPr>
          </a:p>
          <a:p>
            <a:pPr marL="517525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Глобальная программа поддержки НАП (</a:t>
            </a:r>
            <a:r>
              <a:rPr lang="en-GB" sz="2400" dirty="0">
                <a:solidFill>
                  <a:schemeClr val="tx1"/>
                </a:solidFill>
              </a:rPr>
              <a:t>NAP Global Support Programme)</a:t>
            </a:r>
            <a:endParaRPr lang="ru-RU" sz="2400" dirty="0">
              <a:solidFill>
                <a:schemeClr val="tx1"/>
              </a:solidFill>
            </a:endParaRPr>
          </a:p>
          <a:p>
            <a:pPr marL="517525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Технические руководства и методики</a:t>
            </a:r>
            <a:endParaRPr lang="en-GB" sz="2400" dirty="0">
              <a:solidFill>
                <a:schemeClr val="tx1"/>
              </a:solidFill>
            </a:endParaRPr>
          </a:p>
          <a:p>
            <a:pPr marL="517525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DE650E-FE98-4961-9D25-86DE0C4384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97"/>
          <a:stretch/>
        </p:blipFill>
        <p:spPr>
          <a:xfrm>
            <a:off x="11155680" y="209314"/>
            <a:ext cx="718948" cy="135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54E34-3697-A842-B5F0-28BD84EAF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60136"/>
            <a:ext cx="12192000" cy="1894815"/>
          </a:xfrm>
          <a:solidFill>
            <a:schemeClr val="accent2">
              <a:lumMod val="20000"/>
              <a:lumOff val="80000"/>
              <a:alpha val="74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b="1" cap="all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Партнерство онув</a:t>
            </a:r>
            <a:endParaRPr lang="en-US" sz="4400" b="1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641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2D5DFE-AB3B-4CFE-8D3E-D7E06486B1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0186" y="4130652"/>
            <a:ext cx="2786758" cy="22390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A89D2D0-1888-460B-9708-892C49EEEA91}"/>
              </a:ext>
            </a:extLst>
          </p:cNvPr>
          <p:cNvSpPr/>
          <p:nvPr/>
        </p:nvSpPr>
        <p:spPr>
          <a:xfrm>
            <a:off x="0" y="-54376"/>
            <a:ext cx="12192000" cy="4179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E17B5E33-CC95-4D8F-9844-1B907B32F97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84196" y="-59508"/>
            <a:ext cx="4992748" cy="417989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339244-0272-4E3D-99D9-9EB0FA27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67" y="255585"/>
            <a:ext cx="7154589" cy="993221"/>
          </a:xfrm>
        </p:spPr>
        <p:txBody>
          <a:bodyPr anchor="t" anchorCtr="0">
            <a:normAutofit/>
          </a:bodyPr>
          <a:lstStyle/>
          <a:p>
            <a:pPr>
              <a:lnSpc>
                <a:spcPct val="85000"/>
              </a:lnSpc>
            </a:pPr>
            <a:r>
              <a:rPr lang="ru-RU" b="1" spc="-50" dirty="0">
                <a:solidFill>
                  <a:schemeClr val="bg1"/>
                </a:solidFill>
              </a:rPr>
              <a:t>Партнерство ОНУВ</a:t>
            </a:r>
            <a:endParaRPr lang="en-GB" sz="4900" b="1" spc="-5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672FAD-6703-440A-AA7A-B080C6C40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48" y="1039038"/>
            <a:ext cx="6720701" cy="2607134"/>
          </a:xfrm>
        </p:spPr>
        <p:txBody>
          <a:bodyPr>
            <a:noAutofit/>
          </a:bodyPr>
          <a:lstStyle/>
          <a:p>
            <a:r>
              <a:rPr lang="ru-RU" kern="0" dirty="0">
                <a:solidFill>
                  <a:schemeClr val="bg1"/>
                </a:solidFill>
              </a:rPr>
              <a:t>Глобальная коалиция, запущенная Марокко и Германией на COP22 в 2016 году, для достижения амбициозных климатических целей при одновременном укреплении устойчивого развития</a:t>
            </a:r>
          </a:p>
          <a:p>
            <a:r>
              <a:rPr lang="ru-RU" kern="0" dirty="0">
                <a:solidFill>
                  <a:schemeClr val="bg1"/>
                </a:solidFill>
              </a:rPr>
              <a:t>Членство: 103 стран и 32+19 учреждений</a:t>
            </a:r>
          </a:p>
          <a:p>
            <a:r>
              <a:rPr lang="ru-RU" kern="0" dirty="0">
                <a:solidFill>
                  <a:schemeClr val="bg1"/>
                </a:solidFill>
              </a:rPr>
              <a:t>Отдел поддержки базируется в Вашингтоне и Бонне, а также есть региональные консультанты (около 30 человек)</a:t>
            </a:r>
            <a:endParaRPr lang="en-GB" kern="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D7C1C77-762A-4C64-8F04-ED627135975D}"/>
              </a:ext>
            </a:extLst>
          </p:cNvPr>
          <p:cNvGraphicFramePr>
            <a:graphicFrameLocks noGrp="1"/>
          </p:cNvGraphicFramePr>
          <p:nvPr/>
        </p:nvGraphicFramePr>
        <p:xfrm>
          <a:off x="7774460" y="4595051"/>
          <a:ext cx="4217897" cy="1828800"/>
        </p:xfrm>
        <a:graphic>
          <a:graphicData uri="http://schemas.openxmlformats.org/drawingml/2006/table">
            <a:tbl>
              <a:tblPr/>
              <a:tblGrid>
                <a:gridCol w="4217897">
                  <a:extLst>
                    <a:ext uri="{9D8B030D-6E8A-4147-A177-3AD203B41FA5}">
                      <a16:colId xmlns:a16="http://schemas.microsoft.com/office/drawing/2014/main" xmlns="" val="5921911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7496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9342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1028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6494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027861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3BDAC494-7C74-4D04-AE28-0FC159BB0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273516"/>
              </p:ext>
            </p:extLst>
          </p:nvPr>
        </p:nvGraphicFramePr>
        <p:xfrm>
          <a:off x="101307" y="4144646"/>
          <a:ext cx="53026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2674">
                  <a:extLst>
                    <a:ext uri="{9D8B030D-6E8A-4147-A177-3AD203B41FA5}">
                      <a16:colId xmlns:a16="http://schemas.microsoft.com/office/drawing/2014/main" xmlns="" val="1630400354"/>
                    </a:ext>
                  </a:extLst>
                </a:gridCol>
              </a:tblGrid>
              <a:tr h="199449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Руководящие принципы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Поддержка страновых процессов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Содействовать долгосрочным климатическим действиям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Повысить эффективность поддержки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Построить национальный потенциал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Улучшить координацию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758531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55905E4C-6B32-4F11-93E5-54054901C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730442"/>
              </p:ext>
            </p:extLst>
          </p:nvPr>
        </p:nvGraphicFramePr>
        <p:xfrm>
          <a:off x="4630538" y="4146666"/>
          <a:ext cx="591866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8669">
                  <a:extLst>
                    <a:ext uri="{9D8B030D-6E8A-4147-A177-3AD203B41FA5}">
                      <a16:colId xmlns:a16="http://schemas.microsoft.com/office/drawing/2014/main" xmlns="" val="1630400354"/>
                    </a:ext>
                  </a:extLst>
                </a:gridCol>
              </a:tblGrid>
              <a:tr h="199449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Интеграция в национальное планирование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Продвижение адаптации и смягчения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Согласование целей развития и        климатических целей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Поддержка взаимодействия с заинтересованными сторонами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Содействие гендерному равенству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7585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922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C19BA5-0D8A-4E93-84E1-F1E2C8490B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657" y="391886"/>
            <a:ext cx="9840686" cy="2902858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xmlns="" id="{3F3F3CB2-53AC-416F-B0B9-8D83C49B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-448019"/>
            <a:ext cx="11781078" cy="97215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Члены: 103 страны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2DB5C2-39B7-403E-B26C-2EACA3BA38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88" y="3877081"/>
            <a:ext cx="6712298" cy="2320521"/>
          </a:xfrm>
          <a:prstGeom prst="rect">
            <a:avLst/>
          </a:prstGeom>
        </p:spPr>
      </p:pic>
      <p:sp>
        <p:nvSpPr>
          <p:cNvPr id="10" name="Title 8">
            <a:extLst>
              <a:ext uri="{FF2B5EF4-FFF2-40B4-BE49-F238E27FC236}">
                <a16:creationId xmlns:a16="http://schemas.microsoft.com/office/drawing/2014/main" xmlns="" id="{95948C4D-7D4D-4D78-A0D5-E30B3A1EE080}"/>
              </a:ext>
            </a:extLst>
          </p:cNvPr>
          <p:cNvSpPr txBox="1">
            <a:spLocks/>
          </p:cNvSpPr>
          <p:nvPr/>
        </p:nvSpPr>
        <p:spPr>
          <a:xfrm>
            <a:off x="106988" y="2904929"/>
            <a:ext cx="5192988" cy="972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</a:rPr>
              <a:t>Члены: 32 международные организации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92D6DCB-997F-43D3-A671-7E0F885963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1643" y="3904343"/>
            <a:ext cx="5093369" cy="2180468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xmlns="" id="{52EA78ED-AF9E-4D9F-ADDC-5E19AD803501}"/>
              </a:ext>
            </a:extLst>
          </p:cNvPr>
          <p:cNvSpPr txBox="1">
            <a:spLocks/>
          </p:cNvSpPr>
          <p:nvPr/>
        </p:nvSpPr>
        <p:spPr>
          <a:xfrm>
            <a:off x="6941833" y="2904929"/>
            <a:ext cx="5192988" cy="972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</a:rPr>
              <a:t>19 ассоциированных членов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95B81AE-F8EF-4613-9D6E-1ECC0DCE9E47}"/>
              </a:ext>
            </a:extLst>
          </p:cNvPr>
          <p:cNvSpPr/>
          <p:nvPr/>
        </p:nvSpPr>
        <p:spPr>
          <a:xfrm>
            <a:off x="0" y="0"/>
            <a:ext cx="12192000" cy="641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0FF87C3-5804-4F17-B5C5-3D6C616296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5966" y="1845580"/>
            <a:ext cx="4590698" cy="36963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0F7B53-2BAF-4812-8405-DDA7F7C35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79" y="1090100"/>
            <a:ext cx="7727795" cy="520726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/>
              <a:t>Портал знаний и обмен информацией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 Центральный репозиторий инструментов и ресурсов, в т.ч. Данные климатических наблюдений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  Функция поиска для ОНУВ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/>
              <a:t>Техническое содействие странам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 Поддержка в разработке Плана Партнерства ОНУВ и составлении карты партнеров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 Привлечение партнеров для заполнения пробелов в поддержке стран и предоставление фасилитаторов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/>
              <a:t>Поддержка координации партнеров и доступа к ресурсам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 Ежемесячные переговоры с партнерами из штаб-квартиры, периодические переговоры со странами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 Координация с региональными хабами ОНУВ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 Организация павильона на КС25</a:t>
            </a:r>
            <a:endParaRPr lang="en-US" sz="2200" i="1" dirty="0">
              <a:solidFill>
                <a:schemeClr val="bg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7AAA10A0-E888-40E2-97D4-0564A8DD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79" y="0"/>
            <a:ext cx="11781078" cy="97215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Услуги отдела поддержки Партнерства ОНУВ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2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3AA0CB-CB1E-4614-82F4-A2838366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Проекты ПРООН для ОНУВ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933FC9-9389-4A10-B977-92C34C435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200" dirty="0"/>
              <a:t>Оценка Готовности к Внедрению ВИЭ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/>
              <a:t>Национальный Адаптационный План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/>
              <a:t>Электрической мобильности  (</a:t>
            </a:r>
            <a:r>
              <a:rPr lang="en-US" sz="2200" dirty="0"/>
              <a:t>E-mobility</a:t>
            </a:r>
            <a:r>
              <a:rPr lang="ru-RU" sz="22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/>
              <a:t>Климатическая дипломатия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/>
              <a:t>Исследование загрязнения воздуха </a:t>
            </a:r>
            <a:r>
              <a:rPr lang="ru-RU" sz="2200"/>
              <a:t>в Бишкеке</a:t>
            </a:r>
            <a:endParaRPr lang="ru-RU" sz="2200" dirty="0"/>
          </a:p>
          <a:p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136431-1926-4B7C-B351-CF08659B49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97"/>
          <a:stretch/>
        </p:blipFill>
        <p:spPr>
          <a:xfrm>
            <a:off x="11155680" y="209314"/>
            <a:ext cx="718948" cy="135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54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72B4AE-9728-412B-B20F-3EE1F8A7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0550"/>
            <a:ext cx="10058400" cy="10708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Национальный план мероприятий по ОНУВ КР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409A59-C5FF-4DAC-A789-E15DA2BA5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62896"/>
            <a:ext cx="10552853" cy="3643820"/>
          </a:xfrm>
        </p:spPr>
        <p:txBody>
          <a:bodyPr>
            <a:normAutofit fontScale="92500"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1. Создание институционального механизма </a:t>
            </a:r>
          </a:p>
          <a:p>
            <a:r>
              <a:rPr lang="ru-RU" sz="3200" dirty="0">
                <a:solidFill>
                  <a:srgbClr val="002060"/>
                </a:solidFill>
              </a:rPr>
              <a:t>2. Обновленный ОНУВ (целевые показатели и действия в области </a:t>
            </a:r>
            <a:r>
              <a:rPr lang="ru-RU" sz="3200" dirty="0" err="1">
                <a:solidFill>
                  <a:srgbClr val="002060"/>
                </a:solidFill>
              </a:rPr>
              <a:t>митигации</a:t>
            </a:r>
            <a:r>
              <a:rPr lang="ru-RU" sz="3200" dirty="0">
                <a:solidFill>
                  <a:srgbClr val="002060"/>
                </a:solidFill>
              </a:rPr>
              <a:t> и адаптации, МОП, ВИЭ)</a:t>
            </a:r>
          </a:p>
          <a:p>
            <a:r>
              <a:rPr lang="ru-RU" sz="3200" dirty="0">
                <a:solidFill>
                  <a:srgbClr val="002060"/>
                </a:solidFill>
              </a:rPr>
              <a:t>3. Тематический анализ (</a:t>
            </a:r>
            <a:r>
              <a:rPr lang="ru-RU" sz="3200" dirty="0" err="1">
                <a:solidFill>
                  <a:srgbClr val="002060"/>
                </a:solidFill>
              </a:rPr>
              <a:t>ЦУРы</a:t>
            </a:r>
            <a:r>
              <a:rPr lang="ru-RU" sz="3200" dirty="0">
                <a:solidFill>
                  <a:srgbClr val="002060"/>
                </a:solidFill>
              </a:rPr>
              <a:t>, гендер, "зеленая экономика" )</a:t>
            </a:r>
          </a:p>
          <a:p>
            <a:r>
              <a:rPr lang="ru-RU" sz="3200" dirty="0">
                <a:solidFill>
                  <a:srgbClr val="002060"/>
                </a:solidFill>
              </a:rPr>
              <a:t>4. Разработка национального плана ОНУВ по финансированию </a:t>
            </a:r>
          </a:p>
          <a:p>
            <a:r>
              <a:rPr lang="ru-RU" sz="3200" dirty="0">
                <a:solidFill>
                  <a:srgbClr val="002060"/>
                </a:solidFill>
              </a:rPr>
              <a:t>5. Разработка многолетнего плана реализации ОНУВ</a:t>
            </a:r>
          </a:p>
          <a:p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BA01132D-D54C-4784-89B7-42E176BEB11C}"/>
              </a:ext>
            </a:extLst>
          </p:cNvPr>
          <p:cNvSpPr txBox="1">
            <a:spLocks/>
          </p:cNvSpPr>
          <p:nvPr/>
        </p:nvSpPr>
        <p:spPr>
          <a:xfrm>
            <a:off x="3041420" y="4044274"/>
            <a:ext cx="8810222" cy="249935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30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xmlns="" id="{E8332E4F-1C71-4147-AEDD-DDEA4BF4027F}"/>
              </a:ext>
            </a:extLst>
          </p:cNvPr>
          <p:cNvGraphicFramePr>
            <a:graphicFrameLocks/>
          </p:cNvGraphicFramePr>
          <p:nvPr/>
        </p:nvGraphicFramePr>
        <p:xfrm>
          <a:off x="774286" y="1664242"/>
          <a:ext cx="11702461" cy="465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2B5EF2C1-8A9F-4680-86AA-C93C8A912727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0708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2060"/>
                </a:solidFill>
              </a:rPr>
              <a:t>График реализации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91B66F5-AA7E-41BC-B7EB-0657B6A8BCCF}"/>
              </a:ext>
            </a:extLst>
          </p:cNvPr>
          <p:cNvSpPr/>
          <p:nvPr/>
        </p:nvSpPr>
        <p:spPr>
          <a:xfrm>
            <a:off x="680044" y="1273238"/>
            <a:ext cx="3723503" cy="16143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Коммуникационная кампания: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ОНУВ дискуссии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Запуск игры Миссия 1.5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Тематические семинары/встречи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03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B1FB8-8BA4-471D-B046-1A1EB915F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85CB60-215B-45CB-A506-8CB413E93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4553"/>
            <a:ext cx="10058400" cy="3760891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i="1" dirty="0">
                <a:solidFill>
                  <a:srgbClr val="0070C0"/>
                </a:solidFill>
              </a:rPr>
              <a:t>Оказать поддержку 100 странам в улучшении их определяемых на национальном уровне вкладов к 2020 году, продемонстрировав при этом рост амбиций</a:t>
            </a:r>
            <a:endParaRPr lang="en-US" sz="2800" b="1" i="1" dirty="0">
              <a:solidFill>
                <a:srgbClr val="0070C0"/>
              </a:solidFill>
            </a:endParaRPr>
          </a:p>
          <a:p>
            <a:r>
              <a:rPr lang="ru-RU" sz="2800" i="1" dirty="0"/>
              <a:t>ПРООН поможет странам осуществить инклюзивный и прозрачный процесс для пересмотра и представления улучшенных ОНУВ к 2020 году</a:t>
            </a:r>
            <a:r>
              <a:rPr lang="en-US" sz="2800" i="1" dirty="0"/>
              <a:t>. </a:t>
            </a:r>
            <a:r>
              <a:rPr lang="ru-RU" sz="2800" i="1" dirty="0"/>
              <a:t>Опираясь на обширный портфель проектов ПРООН в области климата и устойчивого развития и партнерские отношения с ООН, Партнерством ОНУВ, коалициями, МБР, частным сектором, научными кругами и группами гражданского общества, данная инициатива предоставит техническую и финансовую поддержку в рамках специализированного комплекса услуг для устранения сдерживающих факторов и усиления ключевых факторов успеха</a:t>
            </a:r>
            <a:r>
              <a:rPr lang="en-US" sz="2800" i="1" dirty="0"/>
              <a:t>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D65850-1998-4A9D-AB5A-FED0DD35AD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97"/>
          <a:stretch/>
        </p:blipFill>
        <p:spPr>
          <a:xfrm>
            <a:off x="10735246" y="210986"/>
            <a:ext cx="718948" cy="135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4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49F6B0-4177-49C6-B5AC-A3B10F95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21" y="2043400"/>
            <a:ext cx="4034582" cy="3406546"/>
          </a:xfrm>
        </p:spPr>
        <p:txBody>
          <a:bodyPr anchor="ctr">
            <a:normAutofit/>
          </a:bodyPr>
          <a:lstStyle/>
          <a:p>
            <a:r>
              <a:rPr lang="ru-RU" sz="4400" dirty="0">
                <a:solidFill>
                  <a:srgbClr val="FFFFFF"/>
                </a:solidFill>
              </a:rPr>
              <a:t>Использование поддержки ПРООН для достижения успеха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94E6EF-43F8-4F30-81BB-3A8137013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982" y="216568"/>
            <a:ext cx="6929365" cy="6424863"/>
          </a:xfrm>
        </p:spPr>
        <p:txBody>
          <a:bodyPr anchor="ctr">
            <a:normAutofit/>
          </a:bodyPr>
          <a:lstStyle/>
          <a:p>
            <a:pPr marL="463550" indent="-2317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Климатический портфель </a:t>
            </a:r>
            <a:r>
              <a:rPr lang="en-US" sz="1600" dirty="0"/>
              <a:t>c </a:t>
            </a:r>
            <a:r>
              <a:rPr lang="ru-RU" sz="1600" dirty="0"/>
              <a:t>3 миллиардами долларов США в виде грантового финансирования в более чем 140 странах в сотрудничестве с вертикальными фондами, двусторонними и многосторонними партнерами</a:t>
            </a:r>
          </a:p>
          <a:p>
            <a:pPr marL="463550" indent="-2317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Глобальная политическая сеть с глубокими знаниями и широким опытом в области управления, здравоохранения, гендерного равенства, расширения прав и возможностей женщин и молодежи, снижения риска бедствий и всестороннего роста</a:t>
            </a:r>
          </a:p>
          <a:p>
            <a:pPr marL="463550" indent="-2317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Огромный опыт в поддержке правительств в разработке и внедрении ОНУВ с 2014 года, в том числе в поддержке 22 диалогов ОНУВ с РКИК ООН с участием более 2200 участников из более чем 150 стран и широкого круга партнеров и ключевых заинтересованных сторон, которые помогли заложить основу для ОНУВ</a:t>
            </a:r>
          </a:p>
          <a:p>
            <a:pPr marL="463550" indent="-2317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Поддержка 43 стран в подготовке Предполагаемых ОНУВ и прямая поддержка 63 странам в укреплении архитектуры ОНУВ в сотрудничестве с Партнерством ОНУВ</a:t>
            </a:r>
          </a:p>
          <a:p>
            <a:pPr marL="463550" indent="-2317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b="1" dirty="0"/>
              <a:t>Новаторское руководство и инструменты по подготовке Предполагаемых / ОНУВ, Гендерные вопросы и ОНУВ, Молодежь и ОНУВ, Связи ЦУР-ОНУВ, Эффективная поддержка для улучшения ОНУВ, Решения на основе природных ресурсов и ОНУВ, Оценка инвестиций и финансовых потоков, а также обеспечение прозрачности в сотрудничестве с Институтом мировых ресурсов и другими партнерами</a:t>
            </a:r>
          </a:p>
          <a:p>
            <a:pPr marL="463550" indent="-2317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Быстрое изучение узких мест в реализации ОНУВ (и, следовательно, повышение амбиций), а также ключевых факторов успеха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E165A1-D324-46CE-85EA-183AAF6DFB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97"/>
          <a:stretch/>
        </p:blipFill>
        <p:spPr>
          <a:xfrm>
            <a:off x="547083" y="541169"/>
            <a:ext cx="742581" cy="13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2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AB6E427-3F73-4C06-A5D5-AE52C3883B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8C9BDAA-0390-4B39-9B5C-BC95E5120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757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DB31A-DBDB-4448-A966-A509934D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45" y="584701"/>
            <a:ext cx="3084844" cy="19610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solidFill>
                  <a:srgbClr val="FFFFFF"/>
                </a:solidFill>
              </a:rPr>
              <a:t>Время настало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04A321A-A039-4720-87B4-66A4210E0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6CBB18-0DAC-40E3-9355-94EFBF2B9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96" y="2660983"/>
            <a:ext cx="3489158" cy="39013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FFFFFF"/>
                </a:solidFill>
              </a:rPr>
              <a:t>Изменение климата представляет собой самую серьезную угрозу устойчивому развитию и уже вызывает широко распространенные беспрецедентные последствия, которые несоразмерно обременяют самых бедных, маргинализированных и наиболее уязвимых.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FFFFFF"/>
                </a:solidFill>
              </a:rPr>
              <a:t>Межправительственная группа экспертов по изменению климата (МГЭИК) советует, что необходимы срочные и преобразующие меры для поддержания глобального повышения температуры до 1,5 градусов Цельсия или ниже, адаптации к глобальным угрозам и достижения ЦУР.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solidFill>
                  <a:srgbClr val="FFFFFF"/>
                </a:solidFill>
              </a:rPr>
              <a:t>Чтобы достичь этого, глобальные выбросы парниковых газов (ПГ) должны упасть на 45% к 2030 году и достичь чистого нуля к 2050 году</a:t>
            </a:r>
            <a:r>
              <a:rPr lang="ru-RU" sz="1400" dirty="0">
                <a:solidFill>
                  <a:srgbClr val="FFFFFF"/>
                </a:solidFill>
              </a:rPr>
              <a:t>.</a:t>
            </a:r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A4920AE-5C84-47BE-90F1-72521CA34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314" y="584701"/>
            <a:ext cx="7422258" cy="564321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C74B3B6-9D4E-47EB-B48D-1CD79365D146}"/>
              </a:ext>
            </a:extLst>
          </p:cNvPr>
          <p:cNvSpPr/>
          <p:nvPr/>
        </p:nvSpPr>
        <p:spPr>
          <a:xfrm>
            <a:off x="7109460" y="3703320"/>
            <a:ext cx="1280160" cy="4648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ОНУВ</a:t>
            </a:r>
          </a:p>
        </p:txBody>
      </p:sp>
    </p:spTree>
    <p:extLst>
      <p:ext uri="{BB962C8B-B14F-4D97-AF65-F5344CB8AC3E}">
        <p14:creationId xmlns:p14="http://schemas.microsoft.com/office/powerpoint/2010/main" val="10025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1B01B7-C67A-4E80-AA51-334FD457A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3" y="161436"/>
            <a:ext cx="11713028" cy="143386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2020 год в контексте Парижского соглашения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83E5EB-A993-406A-83AA-A1B96F3B3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49938"/>
            <a:ext cx="12191999" cy="834065"/>
          </a:xfrm>
          <a:prstGeom prst="flowChartManualInpu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06B173-EC5C-4FA0-AAE2-CA68EA7D5F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7"/>
          <a:stretch/>
        </p:blipFill>
        <p:spPr>
          <a:xfrm>
            <a:off x="11376560" y="5542970"/>
            <a:ext cx="635773" cy="11959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A362E29-45CD-47B9-B5C6-221A3A483587}"/>
              </a:ext>
            </a:extLst>
          </p:cNvPr>
          <p:cNvSpPr/>
          <p:nvPr/>
        </p:nvSpPr>
        <p:spPr>
          <a:xfrm>
            <a:off x="471213" y="1452756"/>
            <a:ext cx="110412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Mincho" panose="02020609040205080304" pitchFamily="49" charset="-128"/>
                <a:cs typeface="Times New Roman" panose="02020603050405020304" pitchFamily="18" charset="0"/>
              </a:rPr>
              <a:t>“</a:t>
            </a:r>
            <a:r>
              <a:rPr lang="ru-RU" sz="1400" dirty="0"/>
              <a:t>Стороны Парижского соглашения имеют возможность представить или обновить свои национальные обязательства / определяемые на национальном уровне вклады к 2020 году и повторять эту процедуру в дальнейшем каждые пять лет (т.е.</a:t>
            </a:r>
            <a:r>
              <a:rPr lang="en-US" sz="14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2020, 2025, 2030</a:t>
            </a:r>
            <a:r>
              <a:rPr lang="ru-RU" sz="14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4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независимо от инструмента их реализации»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Mincho" panose="02020609040205080304" pitchFamily="49" charset="-128"/>
                <a:cs typeface="Times New Roman" panose="02020603050405020304" pitchFamily="18" charset="0"/>
              </a:rPr>
              <a:t>Страны, у которых график до 2025г., должны </a:t>
            </a:r>
            <a:r>
              <a:rPr lang="ru-RU" sz="14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представить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Mincho" panose="02020609040205080304" pitchFamily="49" charset="-128"/>
                <a:cs typeface="Times New Roman" panose="02020603050405020304" pitchFamily="18" charset="0"/>
              </a:rPr>
              <a:t>новый определяемый на национальном уровне вклад до 2020г.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Страны, у которых график до 2030г., должны </a:t>
            </a:r>
            <a:r>
              <a:rPr lang="ru-RU" sz="1400" u="sng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обновить</a:t>
            </a:r>
            <a:r>
              <a:rPr lang="ru-RU" sz="14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определяемый на национальном уровне вклад, но нет необходимости представлять до 2025 г.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/>
              <a:t>Странам не обязательно представлять более амбициозные обязательства в 2020г.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05B055-A59A-4795-B2D3-225C828BDC76}"/>
              </a:ext>
            </a:extLst>
          </p:cNvPr>
          <p:cNvSpPr/>
          <p:nvPr/>
        </p:nvSpPr>
        <p:spPr>
          <a:xfrm>
            <a:off x="471213" y="3323704"/>
            <a:ext cx="1104124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В целях содействия ясности, транспарентности и понимания, Стороны представляют свои определяемые на национальном уровне вклады для каждого цикла не позднее чем за 9-12 месяцев до начала соответствующей сессии (2020,2025, 2030 гг. и т.д.)</a:t>
            </a:r>
            <a:r>
              <a:rPr lang="en-US" sz="2000" i="1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”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rPr>
              <a:t>Соблюдение данных сроков предоставит достаточно времени </a:t>
            </a:r>
            <a:r>
              <a:rPr lang="ru-RU" dirty="0"/>
              <a:t>Секретариату Рамочной Конвенции собрать и изучить новые предложения до начала Конференции Сторон.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rPr>
              <a:t>Проведение Конференции Сторон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rPr>
              <a:t>26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rPr>
              <a:t> предварительно запланировано на 9-19 ноября 2020 в г. Глазго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rPr>
              <a:t>необходимо представить определяемые на национальном уровне вклады не позднее середины февраля 2020.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rPr>
              <a:t>Менее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rPr>
              <a:t>30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rPr>
              <a:t>% 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rPr>
              <a:t>Сторон подтвердили, что уложатся в сроки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3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EE562B-C7BC-44FD-B803-0E5874C5BB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7521" y="1913206"/>
            <a:ext cx="6341599" cy="4417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E6538-40B2-4385-B2DB-974B25BB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2588"/>
            <a:ext cx="10058400" cy="1450757"/>
          </a:xfrm>
        </p:spPr>
        <p:txBody>
          <a:bodyPr/>
          <a:lstStyle/>
          <a:p>
            <a:r>
              <a:rPr lang="ky-KG" b="1" dirty="0"/>
              <a:t>Окно возможностей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5C0BAF-FC5F-420A-A169-8294D07FA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2053883"/>
            <a:ext cx="5584873" cy="427657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 течение 2020 года в рамках Парижского соглашения странам было предложено представить следующее поколение своих определяемых на национальном уровне вкладов (ОНУВ).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Предполагается, что текущие ОНУВ в совокупности приведут к повышению температуры на 2,9-3,4 градуса Цельсия к 2100 году. Новые обещания должны быть более амбициозными, если мир стремится достичь цели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1,5 градуса Цельсия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rgbClr val="0070C0"/>
                </a:solidFill>
              </a:rPr>
              <a:t>У нас есть уникальная возможность для продвижения глобальных усилий по достижению целей Парижского соглашения.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Мировая повестка трансформационных действий в области климата будет нуждаться в глобальном стремлении повысить амбиции, о которых говорится в следующем поколении ОНУВ, с целью создания экономических стимулов, которые не будут поддерживать инвестиции в использование ископаемого топлива и методов интенсивного использования углерода.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875040-43CB-4FDE-B084-221BA2053C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97"/>
          <a:stretch/>
        </p:blipFill>
        <p:spPr>
          <a:xfrm>
            <a:off x="10735246" y="210986"/>
            <a:ext cx="718948" cy="135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4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C343-5390-4EC1-8139-9824FFD2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/>
              <a:t>Возможности для улучшения ОНУВ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A56F09-8D44-4FED-B5C1-B9731DB132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1635" y="1071041"/>
            <a:ext cx="4370365" cy="20292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273564-B288-43CD-8CCD-B79F90DE4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7" y="1011981"/>
            <a:ext cx="7685648" cy="53888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9C8263B-0A84-4C70-A7AB-DB8CCAF1E6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404" y="3100306"/>
            <a:ext cx="2558827" cy="328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4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3184E-5650-4FA3-8C30-1B46FB88F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ky-KG" b="1" dirty="0">
                <a:solidFill>
                  <a:srgbClr val="0070C0"/>
                </a:solidFill>
              </a:rPr>
              <a:t>Партнерства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763D6A-F7AD-433B-B4A1-906632E72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42" y="1456082"/>
            <a:ext cx="11459899" cy="43335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31775" indent="0">
              <a:buNone/>
            </a:pPr>
            <a:r>
              <a:rPr lang="ru-RU" sz="1600" dirty="0"/>
              <a:t>ПРООН стремится, чтобы ее поддержка по обновлению/улучшению ОНУВ дополняла и использовала мандаты, сравнительные преимущества и опыт других партнеров.</a:t>
            </a:r>
          </a:p>
          <a:p>
            <a:pPr marL="231775" indent="0">
              <a:buNone/>
            </a:pPr>
            <a:r>
              <a:rPr lang="ru-RU" sz="1600" dirty="0"/>
              <a:t>Центральным элементом этой стратегии является взаимодействие ПРООН </a:t>
            </a:r>
            <a:r>
              <a:rPr lang="ru-RU" sz="1600" b="1" dirty="0"/>
              <a:t>с Партнерством ОНУВ </a:t>
            </a:r>
            <a:r>
              <a:rPr lang="ru-RU" sz="1600" dirty="0"/>
              <a:t>и через него, особенно в контексте новой инициативы Партнерства - Пакета по улучшению климатический действий (САЕР). Вся поддержка ПРООН в рамках «Климатической перспективы», которая может удовлетворить потребности стран в поддержке, запрошенные через САЕР, будет официально признана в качестве вклада в инициативу. ПРООН также установила официальное партнерство с GIZ и Climate Analytics в ответ на CAEP.</a:t>
            </a:r>
          </a:p>
          <a:p>
            <a:pPr marL="231775" indent="0">
              <a:buNone/>
            </a:pPr>
            <a:r>
              <a:rPr lang="ru-RU" sz="1600" b="1" dirty="0"/>
              <a:t>Партнерства включают:</a:t>
            </a:r>
          </a:p>
          <a:p>
            <a:pPr marL="517525" indent="-28575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Систему ООН (например, РКИК ООН, ООН Окружающая среда и Продовольственная и сельскохозяйственная организация)</a:t>
            </a:r>
          </a:p>
          <a:p>
            <a:pPr marL="517525" indent="-28575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Финансовые учреждения и механизмы финансирования (например, Всемирный банк, Глобальный экологический фонд и Зеленый климатический фонд)</a:t>
            </a:r>
          </a:p>
          <a:p>
            <a:pPr marL="517525" indent="-28575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Ключевые альянсы (например, Партнерство ОНУВ, Кластер поддержки ОНУВ IKI и Секретариат Африканско-Карибско-Тихоокеанского региона)</a:t>
            </a:r>
          </a:p>
          <a:p>
            <a:pPr marL="517525" indent="-28575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Академия (например, ETH Zurich, Стокгольмский институт окружающей среды)</a:t>
            </a:r>
          </a:p>
          <a:p>
            <a:pPr marL="517525" indent="-28575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Частный сектор и гражданское общество, НПО, молодежные группы и фонды (например, Нью-Йоркская декларация по лесам, Фонд Генриха Болла)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DE650E-FE98-4961-9D25-86DE0C4384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97"/>
          <a:stretch/>
        </p:blipFill>
        <p:spPr>
          <a:xfrm>
            <a:off x="11155680" y="209314"/>
            <a:ext cx="718948" cy="135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5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B6FCC-12CB-4C1E-A666-B226252A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6" y="542507"/>
            <a:ext cx="10455214" cy="836128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ru-RU" sz="4400" b="1" dirty="0">
                <a:solidFill>
                  <a:srgbClr val="00B0F0"/>
                </a:solidFill>
              </a:rPr>
              <a:t>Направления поддержки</a:t>
            </a:r>
            <a:r>
              <a:rPr lang="en-US" sz="4400" b="1" dirty="0">
                <a:solidFill>
                  <a:srgbClr val="00B0F0"/>
                </a:solidFill>
              </a:rPr>
              <a:t> “</a:t>
            </a:r>
            <a:r>
              <a:rPr lang="en-US" sz="4400" b="1" dirty="0" err="1">
                <a:solidFill>
                  <a:srgbClr val="00B0F0"/>
                </a:solidFill>
              </a:rPr>
              <a:t>Климатическая</a:t>
            </a:r>
            <a:r>
              <a:rPr lang="en-US" sz="4400" b="1" dirty="0">
                <a:solidFill>
                  <a:srgbClr val="00B0F0"/>
                </a:solidFill>
              </a:rPr>
              <a:t> </a:t>
            </a:r>
            <a:br>
              <a:rPr lang="en-US" sz="4400" b="1" dirty="0">
                <a:solidFill>
                  <a:srgbClr val="00B0F0"/>
                </a:solidFill>
              </a:rPr>
            </a:br>
            <a:r>
              <a:rPr lang="en-US" sz="4400" b="1" dirty="0" err="1">
                <a:solidFill>
                  <a:srgbClr val="00B0F0"/>
                </a:solidFill>
              </a:rPr>
              <a:t>перспектива</a:t>
            </a:r>
            <a:r>
              <a:rPr lang="en-US" sz="4400" b="1" dirty="0">
                <a:solidFill>
                  <a:srgbClr val="00B0F0"/>
                </a:solidFill>
              </a:rPr>
              <a:t> ПРООН” 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xmlns="" id="{2B9A2395-BB7C-4472-9A1E-EC8A8E046E3A}"/>
              </a:ext>
            </a:extLst>
          </p:cNvPr>
          <p:cNvGraphicFramePr/>
          <p:nvPr/>
        </p:nvGraphicFramePr>
        <p:xfrm>
          <a:off x="0" y="1481458"/>
          <a:ext cx="12003314" cy="341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78A8D0-E724-4AEB-9264-352BED3CBF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97"/>
          <a:stretch/>
        </p:blipFill>
        <p:spPr>
          <a:xfrm>
            <a:off x="11240215" y="129098"/>
            <a:ext cx="718948" cy="135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496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413224"/>
      </a:dk2>
      <a:lt2>
        <a:srgbClr val="E8E6E2"/>
      </a:lt2>
      <a:accent1>
        <a:srgbClr val="92A4C4"/>
      </a:accent1>
      <a:accent2>
        <a:srgbClr val="7AA9B7"/>
      </a:accent2>
      <a:accent3>
        <a:srgbClr val="80AAA1"/>
      </a:accent3>
      <a:accent4>
        <a:srgbClr val="77AE8C"/>
      </a:accent4>
      <a:accent5>
        <a:srgbClr val="83AC81"/>
      </a:accent5>
      <a:accent6>
        <a:srgbClr val="8DAA74"/>
      </a:accent6>
      <a:hlink>
        <a:srgbClr val="95805A"/>
      </a:hlink>
      <a:folHlink>
        <a:srgbClr val="7F7F7F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1_RetrospectVTI">
  <a:themeElements>
    <a:clrScheme name="">
      <a:dk1>
        <a:srgbClr val="000000"/>
      </a:dk1>
      <a:lt1>
        <a:srgbClr val="FFFFFF"/>
      </a:lt1>
      <a:dk2>
        <a:srgbClr val="413224"/>
      </a:dk2>
      <a:lt2>
        <a:srgbClr val="E8E6E2"/>
      </a:lt2>
      <a:accent1>
        <a:srgbClr val="92A4C4"/>
      </a:accent1>
      <a:accent2>
        <a:srgbClr val="7AA9B7"/>
      </a:accent2>
      <a:accent3>
        <a:srgbClr val="80AAA1"/>
      </a:accent3>
      <a:accent4>
        <a:srgbClr val="77AE8C"/>
      </a:accent4>
      <a:accent5>
        <a:srgbClr val="83AC81"/>
      </a:accent5>
      <a:accent6>
        <a:srgbClr val="8DAA74"/>
      </a:accent6>
      <a:hlink>
        <a:srgbClr val="95805A"/>
      </a:hlink>
      <a:folHlink>
        <a:srgbClr val="7F7F7F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AA6698D5E5EF49BB70C92D661A2074" ma:contentTypeVersion="13" ma:contentTypeDescription="Create a new document." ma:contentTypeScope="" ma:versionID="acb991408c20cf7e51f3bd96818c7403">
  <xsd:schema xmlns:xsd="http://www.w3.org/2001/XMLSchema" xmlns:xs="http://www.w3.org/2001/XMLSchema" xmlns:p="http://schemas.microsoft.com/office/2006/metadata/properties" xmlns:ns3="200a9967-79c2-4f32-916b-bf2d048c86ca" xmlns:ns4="1ea23e27-1dd4-44ab-8bd4-d9d73a3ad34f" targetNamespace="http://schemas.microsoft.com/office/2006/metadata/properties" ma:root="true" ma:fieldsID="f8bfcf0868936542dd8cb2e5f44ff372" ns3:_="" ns4:_="">
    <xsd:import namespace="200a9967-79c2-4f32-916b-bf2d048c86ca"/>
    <xsd:import namespace="1ea23e27-1dd4-44ab-8bd4-d9d73a3ad3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0a9967-79c2-4f32-916b-bf2d048c86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a23e27-1dd4-44ab-8bd4-d9d73a3ad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BF4636-11A2-4223-9A20-53B432403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0a9967-79c2-4f32-916b-bf2d048c86ca"/>
    <ds:schemaRef ds:uri="1ea23e27-1dd4-44ab-8bd4-d9d73a3ad3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699A27-C087-4026-A5FF-4B095895B1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89A589-DE44-4BE7-B2C4-DA0DD4133D23}">
  <ds:schemaRefs>
    <ds:schemaRef ds:uri="200a9967-79c2-4f32-916b-bf2d048c86ca"/>
    <ds:schemaRef ds:uri="http://purl.org/dc/dcmitype/"/>
    <ds:schemaRef ds:uri="http://schemas.microsoft.com/office/infopath/2007/PartnerControls"/>
    <ds:schemaRef ds:uri="1ea23e27-1dd4-44ab-8bd4-d9d73a3ad34f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1326</Words>
  <Application>Microsoft Office PowerPoint</Application>
  <PresentationFormat>Произвольный</PresentationFormat>
  <Paragraphs>109</Paragraphs>
  <Slides>17</Slides>
  <Notes>4</Notes>
  <HiddenSlides>5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RetrospectVTI</vt:lpstr>
      <vt:lpstr>1_RetrospectVTI</vt:lpstr>
      <vt:lpstr>Климатическая  перспектива ПРООН </vt:lpstr>
      <vt:lpstr>Цель</vt:lpstr>
      <vt:lpstr>Использование поддержки ПРООН для достижения успеха</vt:lpstr>
      <vt:lpstr>Время настало</vt:lpstr>
      <vt:lpstr>2020 год в контексте Парижского соглашения</vt:lpstr>
      <vt:lpstr>Окно возможностей</vt:lpstr>
      <vt:lpstr>Возможности для улучшения ОНУВ</vt:lpstr>
      <vt:lpstr>Партнерства</vt:lpstr>
      <vt:lpstr>Направления поддержки “Климатическая  перспектива ПРООН” </vt:lpstr>
      <vt:lpstr>Архитектура предоставления поддержки и ресурсы ПРООН</vt:lpstr>
      <vt:lpstr>  Партнерство онув</vt:lpstr>
      <vt:lpstr>Партнерство ОНУВ</vt:lpstr>
      <vt:lpstr>Члены: 103 страны</vt:lpstr>
      <vt:lpstr>Услуги отдела поддержки Партнерства ОНУВ</vt:lpstr>
      <vt:lpstr>Проекты ПРООН для ОНУВ</vt:lpstr>
      <vt:lpstr>Национальный план мероприятий по ОНУВ КР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UNDP’s Climate Promise</dc:title>
  <dc:creator>Cassie Flynn</dc:creator>
  <cp:lastModifiedBy>Kachkynbai kyzy Jyldyz</cp:lastModifiedBy>
  <cp:revision>123</cp:revision>
  <cp:lastPrinted>2021-01-13T04:06:08Z</cp:lastPrinted>
  <dcterms:created xsi:type="dcterms:W3CDTF">2019-09-03T01:40:22Z</dcterms:created>
  <dcterms:modified xsi:type="dcterms:W3CDTF">2021-01-15T04:55:02Z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0x0101007DAA6698D5E5EF49BB70C92D661A2074</vt:lpwstr>
  </property>
</Properties>
</file>