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3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media/image9.png" ContentType="image/png"/>
  <Override PartName="/ppt/media/image13.png" ContentType="image/png"/>
  <Override PartName="/ppt/media/image8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move the slide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Click to edit the notes format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&lt;header&gt;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s-ES" sz="1400" spc="-1" strike="noStrike">
                <a:latin typeface="Times New Roman"/>
              </a:rPr>
              <a:t>&lt;date/time&gt;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&lt;footer&gt;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250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F49C46A1-53F8-4F94-A532-18B2124C18D0}" type="slidenum">
              <a:rPr b="0" lang="es-ES" sz="1400" spc="-1" strike="noStrike">
                <a:latin typeface="Times New Roman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7400" cy="3768840"/>
          </a:xfrm>
          <a:prstGeom prst="rect">
            <a:avLst/>
          </a:prstGeom>
          <a:ln w="0">
            <a:noFill/>
          </a:ln>
        </p:spPr>
      </p:sp>
      <p:sp>
        <p:nvSpPr>
          <p:cNvPr id="386" name="PlaceHolder 2"/>
          <p:cNvSpPr>
            <a:spLocks noGrp="1"/>
          </p:cNvSpPr>
          <p:nvPr>
            <p:ph type="sldNum" idx="4"/>
          </p:nvPr>
        </p:nvSpPr>
        <p:spPr>
          <a:xfrm>
            <a:off x="4399200" y="9555480"/>
            <a:ext cx="3369600" cy="49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7CAF5DD-DF29-4872-A7AB-4AA413E57403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7400" cy="3768840"/>
          </a:xfrm>
          <a:prstGeom prst="rect">
            <a:avLst/>
          </a:prstGeom>
          <a:ln w="0">
            <a:noFill/>
          </a:ln>
        </p:spPr>
      </p:sp>
      <p:sp>
        <p:nvSpPr>
          <p:cNvPr id="388" name="PlaceHolder 2"/>
          <p:cNvSpPr>
            <a:spLocks noGrp="1"/>
          </p:cNvSpPr>
          <p:nvPr>
            <p:ph type="sldNum" idx="5"/>
          </p:nvPr>
        </p:nvSpPr>
        <p:spPr>
          <a:xfrm>
            <a:off x="4399200" y="9555480"/>
            <a:ext cx="3369600" cy="49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64AFD27-A849-4538-87C9-5F8311BF4DB0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7400" cy="3768840"/>
          </a:xfrm>
          <a:prstGeom prst="rect">
            <a:avLst/>
          </a:prstGeom>
          <a:ln w="0">
            <a:noFill/>
          </a:ln>
        </p:spPr>
      </p:sp>
      <p:sp>
        <p:nvSpPr>
          <p:cNvPr id="390" name="PlaceHolder 2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69600" cy="49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14297CD-16B5-4B50-9E36-D8B30858FF9E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7400" cy="3768840"/>
          </a:xfrm>
          <a:prstGeom prst="rect">
            <a:avLst/>
          </a:prstGeom>
          <a:ln w="0">
            <a:noFill/>
          </a:ln>
        </p:spPr>
      </p:sp>
      <p:sp>
        <p:nvSpPr>
          <p:cNvPr id="392" name="PlaceHolder 2"/>
          <p:cNvSpPr>
            <a:spLocks noGrp="1"/>
          </p:cNvSpPr>
          <p:nvPr>
            <p:ph type="sldNum" idx="7"/>
          </p:nvPr>
        </p:nvSpPr>
        <p:spPr>
          <a:xfrm>
            <a:off x="4399200" y="9555480"/>
            <a:ext cx="3369600" cy="49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866BD34-0482-4756-97AE-F70D4874F6C3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7400" cy="3768840"/>
          </a:xfrm>
          <a:prstGeom prst="rect">
            <a:avLst/>
          </a:prstGeom>
          <a:ln w="0">
            <a:noFill/>
          </a:ln>
        </p:spPr>
      </p:sp>
      <p:sp>
        <p:nvSpPr>
          <p:cNvPr id="394" name="PlaceHolder 2"/>
          <p:cNvSpPr>
            <a:spLocks noGrp="1"/>
          </p:cNvSpPr>
          <p:nvPr>
            <p:ph type="sldNum" idx="8"/>
          </p:nvPr>
        </p:nvSpPr>
        <p:spPr>
          <a:xfrm>
            <a:off x="4399200" y="9555480"/>
            <a:ext cx="3369600" cy="49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667A063-7B72-4FEA-A6D0-7F8950B6D5C5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7400" cy="3768840"/>
          </a:xfrm>
          <a:prstGeom prst="rect">
            <a:avLst/>
          </a:prstGeom>
          <a:ln w="0">
            <a:noFill/>
          </a:ln>
        </p:spPr>
      </p:sp>
      <p:sp>
        <p:nvSpPr>
          <p:cNvPr id="396" name="PlaceHolder 2"/>
          <p:cNvSpPr>
            <a:spLocks noGrp="1"/>
          </p:cNvSpPr>
          <p:nvPr>
            <p:ph type="sldNum" idx="9"/>
          </p:nvPr>
        </p:nvSpPr>
        <p:spPr>
          <a:xfrm>
            <a:off x="4399200" y="9555480"/>
            <a:ext cx="3369600" cy="49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D5B12BD-E80B-46E8-98B6-DA8BD7F24821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7400" cy="3768840"/>
          </a:xfrm>
          <a:prstGeom prst="rect">
            <a:avLst/>
          </a:prstGeom>
          <a:ln w="0">
            <a:noFill/>
          </a:ln>
        </p:spPr>
      </p:sp>
      <p:sp>
        <p:nvSpPr>
          <p:cNvPr id="398" name="PlaceHolder 2"/>
          <p:cNvSpPr>
            <a:spLocks noGrp="1"/>
          </p:cNvSpPr>
          <p:nvPr>
            <p:ph type="sldNum" idx="10"/>
          </p:nvPr>
        </p:nvSpPr>
        <p:spPr>
          <a:xfrm>
            <a:off x="4399200" y="9555480"/>
            <a:ext cx="3369600" cy="49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A4E9A54-E64A-4D5F-A072-1D463ADA3AEB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7400" cy="3768840"/>
          </a:xfrm>
          <a:prstGeom prst="rect">
            <a:avLst/>
          </a:prstGeom>
          <a:ln w="0">
            <a:noFill/>
          </a:ln>
        </p:spPr>
      </p:sp>
      <p:sp>
        <p:nvSpPr>
          <p:cNvPr id="400" name="PlaceHolder 2"/>
          <p:cNvSpPr>
            <a:spLocks noGrp="1"/>
          </p:cNvSpPr>
          <p:nvPr>
            <p:ph type="sldNum" idx="11"/>
          </p:nvPr>
        </p:nvSpPr>
        <p:spPr>
          <a:xfrm>
            <a:off x="4399200" y="9555480"/>
            <a:ext cx="3369600" cy="49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B059A1A-3758-47A9-B598-6F0FD5DC1082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5960" cy="6869880"/>
            <a:chOff x="-8640" y="-8640"/>
            <a:chExt cx="9165960" cy="686988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1800" cy="284796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4040" cy="68612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2920" cy="68612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08120" cy="29325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37320" cy="68612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2120" cy="68612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94240" y="-8640"/>
              <a:ext cx="1061280" cy="68612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8680" y="4893840"/>
              <a:ext cx="1088640" cy="19587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"/>
          <p:cNvGrpSpPr/>
          <p:nvPr/>
        </p:nvGrpSpPr>
        <p:grpSpPr>
          <a:xfrm>
            <a:off x="-8640" y="-8640"/>
            <a:ext cx="9165960" cy="6869880"/>
            <a:chOff x="-8640" y="-8640"/>
            <a:chExt cx="9165960" cy="6869880"/>
          </a:xfrm>
        </p:grpSpPr>
        <p:sp>
          <p:nvSpPr>
            <p:cNvPr id="50" name="CustomShape 2"/>
            <p:cNvSpPr/>
            <p:nvPr/>
          </p:nvSpPr>
          <p:spPr>
            <a:xfrm>
              <a:off x="-8640" y="4013280"/>
              <a:ext cx="451800" cy="284796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5"/>
            <p:cNvSpPr/>
            <p:nvPr/>
          </p:nvSpPr>
          <p:spPr>
            <a:xfrm>
              <a:off x="6891840" y="0"/>
              <a:ext cx="2264040" cy="68612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6"/>
            <p:cNvSpPr/>
            <p:nvPr/>
          </p:nvSpPr>
          <p:spPr>
            <a:xfrm>
              <a:off x="7205040" y="-8640"/>
              <a:ext cx="1942920" cy="68612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7"/>
            <p:cNvSpPr/>
            <p:nvPr/>
          </p:nvSpPr>
          <p:spPr>
            <a:xfrm>
              <a:off x="6638040" y="3920040"/>
              <a:ext cx="2508120" cy="29325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8"/>
            <p:cNvSpPr/>
            <p:nvPr/>
          </p:nvSpPr>
          <p:spPr>
            <a:xfrm>
              <a:off x="7010280" y="-8640"/>
              <a:ext cx="2137320" cy="68612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9"/>
            <p:cNvSpPr/>
            <p:nvPr/>
          </p:nvSpPr>
          <p:spPr>
            <a:xfrm>
              <a:off x="8295840" y="-8640"/>
              <a:ext cx="852120" cy="68612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0"/>
            <p:cNvSpPr/>
            <p:nvPr/>
          </p:nvSpPr>
          <p:spPr>
            <a:xfrm>
              <a:off x="8094240" y="-8640"/>
              <a:ext cx="1061280" cy="68612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11"/>
            <p:cNvSpPr/>
            <p:nvPr/>
          </p:nvSpPr>
          <p:spPr>
            <a:xfrm>
              <a:off x="8068680" y="4893840"/>
              <a:ext cx="1088640" cy="19587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1"/>
          <p:cNvGrpSpPr/>
          <p:nvPr/>
        </p:nvGrpSpPr>
        <p:grpSpPr>
          <a:xfrm>
            <a:off x="-8640" y="-8640"/>
            <a:ext cx="9165960" cy="6869880"/>
            <a:chOff x="-8640" y="-8640"/>
            <a:chExt cx="9165960" cy="6869880"/>
          </a:xfrm>
        </p:grpSpPr>
        <p:sp>
          <p:nvSpPr>
            <p:cNvPr id="99" name="CustomShape 2"/>
            <p:cNvSpPr/>
            <p:nvPr/>
          </p:nvSpPr>
          <p:spPr>
            <a:xfrm>
              <a:off x="-8640" y="4013280"/>
              <a:ext cx="451800" cy="284796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5"/>
            <p:cNvSpPr/>
            <p:nvPr/>
          </p:nvSpPr>
          <p:spPr>
            <a:xfrm>
              <a:off x="6891840" y="0"/>
              <a:ext cx="2264040" cy="68612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6"/>
            <p:cNvSpPr/>
            <p:nvPr/>
          </p:nvSpPr>
          <p:spPr>
            <a:xfrm>
              <a:off x="7205040" y="-8640"/>
              <a:ext cx="1942920" cy="68612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7"/>
            <p:cNvSpPr/>
            <p:nvPr/>
          </p:nvSpPr>
          <p:spPr>
            <a:xfrm>
              <a:off x="6638040" y="3920040"/>
              <a:ext cx="2508120" cy="29325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CustomShape 8"/>
            <p:cNvSpPr/>
            <p:nvPr/>
          </p:nvSpPr>
          <p:spPr>
            <a:xfrm>
              <a:off x="7010280" y="-8640"/>
              <a:ext cx="2137320" cy="68612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9"/>
            <p:cNvSpPr/>
            <p:nvPr/>
          </p:nvSpPr>
          <p:spPr>
            <a:xfrm>
              <a:off x="8295840" y="-8640"/>
              <a:ext cx="852120" cy="68612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CustomShape 10"/>
            <p:cNvSpPr/>
            <p:nvPr/>
          </p:nvSpPr>
          <p:spPr>
            <a:xfrm>
              <a:off x="8094240" y="-8640"/>
              <a:ext cx="1061280" cy="68612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CustomShape 11"/>
            <p:cNvSpPr/>
            <p:nvPr/>
          </p:nvSpPr>
          <p:spPr>
            <a:xfrm>
              <a:off x="8068680" y="4893840"/>
              <a:ext cx="1088640" cy="19587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"/>
          <p:cNvGrpSpPr/>
          <p:nvPr/>
        </p:nvGrpSpPr>
        <p:grpSpPr>
          <a:xfrm>
            <a:off x="-8640" y="-8640"/>
            <a:ext cx="9165960" cy="6869880"/>
            <a:chOff x="-8640" y="-8640"/>
            <a:chExt cx="9165960" cy="6869880"/>
          </a:xfrm>
        </p:grpSpPr>
        <p:sp>
          <p:nvSpPr>
            <p:cNvPr id="148" name="CustomShape 2"/>
            <p:cNvSpPr/>
            <p:nvPr/>
          </p:nvSpPr>
          <p:spPr>
            <a:xfrm>
              <a:off x="-8640" y="4013280"/>
              <a:ext cx="451800" cy="284796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CustomShape 5"/>
            <p:cNvSpPr/>
            <p:nvPr/>
          </p:nvSpPr>
          <p:spPr>
            <a:xfrm>
              <a:off x="6891840" y="0"/>
              <a:ext cx="2264040" cy="68612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2" name="CustomShape 6"/>
            <p:cNvSpPr/>
            <p:nvPr/>
          </p:nvSpPr>
          <p:spPr>
            <a:xfrm>
              <a:off x="7205040" y="-8640"/>
              <a:ext cx="1942920" cy="68612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7"/>
            <p:cNvSpPr/>
            <p:nvPr/>
          </p:nvSpPr>
          <p:spPr>
            <a:xfrm>
              <a:off x="6638040" y="3920040"/>
              <a:ext cx="2508120" cy="29325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8"/>
            <p:cNvSpPr/>
            <p:nvPr/>
          </p:nvSpPr>
          <p:spPr>
            <a:xfrm>
              <a:off x="7010280" y="-8640"/>
              <a:ext cx="2137320" cy="68612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9"/>
            <p:cNvSpPr/>
            <p:nvPr/>
          </p:nvSpPr>
          <p:spPr>
            <a:xfrm>
              <a:off x="8295840" y="-8640"/>
              <a:ext cx="852120" cy="68612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10"/>
            <p:cNvSpPr/>
            <p:nvPr/>
          </p:nvSpPr>
          <p:spPr>
            <a:xfrm>
              <a:off x="8094240" y="-8640"/>
              <a:ext cx="1061280" cy="68612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11"/>
            <p:cNvSpPr/>
            <p:nvPr/>
          </p:nvSpPr>
          <p:spPr>
            <a:xfrm>
              <a:off x="8068680" y="4893840"/>
              <a:ext cx="1088640" cy="19587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"/>
          <p:cNvGrpSpPr/>
          <p:nvPr/>
        </p:nvGrpSpPr>
        <p:grpSpPr>
          <a:xfrm>
            <a:off x="-8640" y="-8640"/>
            <a:ext cx="9165960" cy="6869880"/>
            <a:chOff x="-8640" y="-8640"/>
            <a:chExt cx="9165960" cy="6869880"/>
          </a:xfrm>
        </p:grpSpPr>
        <p:sp>
          <p:nvSpPr>
            <p:cNvPr id="197" name="CustomShape 2"/>
            <p:cNvSpPr/>
            <p:nvPr/>
          </p:nvSpPr>
          <p:spPr>
            <a:xfrm>
              <a:off x="-8640" y="4013280"/>
              <a:ext cx="451800" cy="284796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98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9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stomShape 5"/>
            <p:cNvSpPr/>
            <p:nvPr/>
          </p:nvSpPr>
          <p:spPr>
            <a:xfrm>
              <a:off x="6891840" y="0"/>
              <a:ext cx="2264040" cy="686124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6"/>
            <p:cNvSpPr/>
            <p:nvPr/>
          </p:nvSpPr>
          <p:spPr>
            <a:xfrm>
              <a:off x="7205040" y="-8640"/>
              <a:ext cx="1942920" cy="686124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7"/>
            <p:cNvSpPr/>
            <p:nvPr/>
          </p:nvSpPr>
          <p:spPr>
            <a:xfrm>
              <a:off x="6638040" y="3920040"/>
              <a:ext cx="2508120" cy="293256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8"/>
            <p:cNvSpPr/>
            <p:nvPr/>
          </p:nvSpPr>
          <p:spPr>
            <a:xfrm>
              <a:off x="7010280" y="-8640"/>
              <a:ext cx="2137320" cy="686124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9"/>
            <p:cNvSpPr/>
            <p:nvPr/>
          </p:nvSpPr>
          <p:spPr>
            <a:xfrm>
              <a:off x="8295840" y="-8640"/>
              <a:ext cx="852120" cy="686124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10"/>
            <p:cNvSpPr/>
            <p:nvPr/>
          </p:nvSpPr>
          <p:spPr>
            <a:xfrm>
              <a:off x="8094240" y="-8640"/>
              <a:ext cx="1061280" cy="686124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6" name="CustomShape 11"/>
            <p:cNvSpPr/>
            <p:nvPr/>
          </p:nvSpPr>
          <p:spPr>
            <a:xfrm>
              <a:off x="8068680" y="4893840"/>
              <a:ext cx="1088640" cy="195876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37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49.xml"/><Relationship Id="rId4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0" y="0"/>
            <a:ext cx="9138600" cy="68526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CustomShape 2"/>
          <p:cNvSpPr/>
          <p:nvPr/>
        </p:nvSpPr>
        <p:spPr>
          <a:xfrm>
            <a:off x="467640" y="110880"/>
            <a:ext cx="644220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253" name="CustomShape 3"/>
          <p:cNvSpPr/>
          <p:nvPr/>
        </p:nvSpPr>
        <p:spPr>
          <a:xfrm flipV="1">
            <a:off x="0" y="-8640"/>
            <a:ext cx="331200" cy="283932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54" name="CustomShape 4"/>
          <p:cNvSpPr/>
          <p:nvPr/>
        </p:nvSpPr>
        <p:spPr>
          <a:xfrm>
            <a:off x="5803920" y="3818520"/>
            <a:ext cx="3332160" cy="303408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55" name="Line 5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Line 6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CustomShape 7"/>
          <p:cNvSpPr/>
          <p:nvPr/>
        </p:nvSpPr>
        <p:spPr>
          <a:xfrm>
            <a:off x="7819200" y="0"/>
            <a:ext cx="1319400" cy="685260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258" name="Group 8"/>
          <p:cNvGrpSpPr/>
          <p:nvPr/>
        </p:nvGrpSpPr>
        <p:grpSpPr>
          <a:xfrm>
            <a:off x="8244000" y="72000"/>
            <a:ext cx="895320" cy="1291320"/>
            <a:chOff x="8244000" y="72000"/>
            <a:chExt cx="895320" cy="1291320"/>
          </a:xfrm>
        </p:grpSpPr>
        <p:pic>
          <p:nvPicPr>
            <p:cNvPr id="259" name="Picture 1218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5320" cy="729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60" name="Picture 1219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5320" cy="531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61" name="TextShape 10"/>
          <p:cNvSpPr/>
          <p:nvPr/>
        </p:nvSpPr>
        <p:spPr>
          <a:xfrm>
            <a:off x="372240" y="1488240"/>
            <a:ext cx="6825600" cy="5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After studying all contents of the module, please, answer the following questions: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1 - Which of these is nowadays (2022) the main platform by number of users?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262" name=""/>
          <p:cNvSpPr/>
          <p:nvPr/>
        </p:nvSpPr>
        <p:spPr>
          <a:xfrm>
            <a:off x="1439640" y="288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Pinterest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63" name=""/>
          <p:cNvSpPr/>
          <p:nvPr/>
        </p:nvSpPr>
        <p:spPr>
          <a:xfrm>
            <a:off x="1439640" y="324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Twitter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64" name=""/>
          <p:cNvSpPr/>
          <p:nvPr/>
        </p:nvSpPr>
        <p:spPr>
          <a:xfrm>
            <a:off x="1439640" y="360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Snapchat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265" name=""/>
          <p:cNvSpPr/>
          <p:nvPr/>
        </p:nvSpPr>
        <p:spPr>
          <a:xfrm>
            <a:off x="1440000" y="3960000"/>
            <a:ext cx="521820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Instagram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266" name="CustomShape 9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3 - Entrepreneurial case studies on  e-commerce digital technology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2"/>
          <p:cNvSpPr/>
          <p:nvPr/>
        </p:nvSpPr>
        <p:spPr>
          <a:xfrm>
            <a:off x="0" y="3240"/>
            <a:ext cx="9138600" cy="68526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CustomShape 13"/>
          <p:cNvSpPr/>
          <p:nvPr/>
        </p:nvSpPr>
        <p:spPr>
          <a:xfrm>
            <a:off x="467640" y="110880"/>
            <a:ext cx="644220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269" name="CustomShape 14"/>
          <p:cNvSpPr/>
          <p:nvPr/>
        </p:nvSpPr>
        <p:spPr>
          <a:xfrm flipV="1">
            <a:off x="0" y="-8640"/>
            <a:ext cx="331200" cy="283932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70" name="CustomShape 15"/>
          <p:cNvSpPr/>
          <p:nvPr/>
        </p:nvSpPr>
        <p:spPr>
          <a:xfrm>
            <a:off x="5803920" y="3818520"/>
            <a:ext cx="3332160" cy="303408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71" name="Line 3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Line 4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CustomShape 16"/>
          <p:cNvSpPr/>
          <p:nvPr/>
        </p:nvSpPr>
        <p:spPr>
          <a:xfrm>
            <a:off x="7819200" y="0"/>
            <a:ext cx="1319400" cy="685260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274" name="Group 2"/>
          <p:cNvGrpSpPr/>
          <p:nvPr/>
        </p:nvGrpSpPr>
        <p:grpSpPr>
          <a:xfrm>
            <a:off x="8244000" y="72000"/>
            <a:ext cx="895320" cy="1291320"/>
            <a:chOff x="8244000" y="72000"/>
            <a:chExt cx="895320" cy="1291320"/>
          </a:xfrm>
        </p:grpSpPr>
        <p:pic>
          <p:nvPicPr>
            <p:cNvPr id="275" name="Picture 3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5320" cy="729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76" name="Picture 4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5320" cy="531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77" name="CustomShape 5"/>
          <p:cNvSpPr/>
          <p:nvPr/>
        </p:nvSpPr>
        <p:spPr>
          <a:xfrm>
            <a:off x="467640" y="110880"/>
            <a:ext cx="644220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278" name="CustomShape 6"/>
          <p:cNvSpPr/>
          <p:nvPr/>
        </p:nvSpPr>
        <p:spPr>
          <a:xfrm>
            <a:off x="3240000" y="1190880"/>
            <a:ext cx="1617840" cy="42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en-US" sz="1500" spc="-1" strike="noStrike">
                <a:solidFill>
                  <a:srgbClr val="5fcbef"/>
                </a:solidFill>
                <a:latin typeface="Trebuchet MS"/>
                <a:ea typeface="DejaVu Sans"/>
              </a:rPr>
              <a:t>Answer: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79" name="TextShape 1"/>
          <p:cNvSpPr/>
          <p:nvPr/>
        </p:nvSpPr>
        <p:spPr>
          <a:xfrm>
            <a:off x="372240" y="1851120"/>
            <a:ext cx="6825600" cy="5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1 - Which of these is nowadays (2022) the main platform by number of users?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280" name=""/>
          <p:cNvSpPr/>
          <p:nvPr/>
        </p:nvSpPr>
        <p:spPr>
          <a:xfrm>
            <a:off x="1439640" y="288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Pinterest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81" name=""/>
          <p:cNvSpPr/>
          <p:nvPr/>
        </p:nvSpPr>
        <p:spPr>
          <a:xfrm>
            <a:off x="1439640" y="324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Twitter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82" name=""/>
          <p:cNvSpPr/>
          <p:nvPr/>
        </p:nvSpPr>
        <p:spPr>
          <a:xfrm>
            <a:off x="1439640" y="360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Snapchat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283" name=""/>
          <p:cNvSpPr/>
          <p:nvPr/>
        </p:nvSpPr>
        <p:spPr>
          <a:xfrm>
            <a:off x="1440000" y="3960000"/>
            <a:ext cx="5218200" cy="358200"/>
          </a:xfrm>
          <a:prstGeom prst="rect">
            <a:avLst/>
          </a:prstGeom>
          <a:solidFill>
            <a:srgbClr val="77bc65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Instagram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284" name="CustomShape 17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3 - Entrepreneurial case studies on  e-commerce digital technology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8"/>
          <p:cNvSpPr/>
          <p:nvPr/>
        </p:nvSpPr>
        <p:spPr>
          <a:xfrm>
            <a:off x="0" y="0"/>
            <a:ext cx="9138600" cy="68526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6" name="CustomShape 19"/>
          <p:cNvSpPr/>
          <p:nvPr/>
        </p:nvSpPr>
        <p:spPr>
          <a:xfrm>
            <a:off x="467640" y="110880"/>
            <a:ext cx="644220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287" name="CustomShape 20"/>
          <p:cNvSpPr/>
          <p:nvPr/>
        </p:nvSpPr>
        <p:spPr>
          <a:xfrm flipV="1">
            <a:off x="0" y="-8640"/>
            <a:ext cx="331200" cy="283932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88" name="CustomShape 21"/>
          <p:cNvSpPr/>
          <p:nvPr/>
        </p:nvSpPr>
        <p:spPr>
          <a:xfrm>
            <a:off x="5803920" y="3818520"/>
            <a:ext cx="3332160" cy="303408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89" name="Line 7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Line 8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CustomShape 22"/>
          <p:cNvSpPr/>
          <p:nvPr/>
        </p:nvSpPr>
        <p:spPr>
          <a:xfrm>
            <a:off x="7819200" y="0"/>
            <a:ext cx="1319400" cy="685260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292" name="Group 3"/>
          <p:cNvGrpSpPr/>
          <p:nvPr/>
        </p:nvGrpSpPr>
        <p:grpSpPr>
          <a:xfrm>
            <a:off x="8244000" y="72000"/>
            <a:ext cx="895320" cy="1291320"/>
            <a:chOff x="8244000" y="72000"/>
            <a:chExt cx="895320" cy="1291320"/>
          </a:xfrm>
        </p:grpSpPr>
        <p:pic>
          <p:nvPicPr>
            <p:cNvPr id="293" name="Picture 5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5320" cy="729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94" name="Picture 6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5320" cy="531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95" name="TextShape 3"/>
          <p:cNvSpPr/>
          <p:nvPr/>
        </p:nvSpPr>
        <p:spPr>
          <a:xfrm>
            <a:off x="372240" y="1488240"/>
            <a:ext cx="6825600" cy="5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2 – Which of the following is true?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296" name=""/>
          <p:cNvSpPr/>
          <p:nvPr/>
        </p:nvSpPr>
        <p:spPr>
          <a:xfrm>
            <a:off x="1439640" y="288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There are less people than mobile phones in KG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97" name=""/>
          <p:cNvSpPr/>
          <p:nvPr/>
        </p:nvSpPr>
        <p:spPr>
          <a:xfrm>
            <a:off x="1439640" y="324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There are no mobile connections in Bishkek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98" name=""/>
          <p:cNvSpPr/>
          <p:nvPr/>
        </p:nvSpPr>
        <p:spPr>
          <a:xfrm>
            <a:off x="1439640" y="360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Only 10% of KG population uses mobile phone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299" name=""/>
          <p:cNvSpPr/>
          <p:nvPr/>
        </p:nvSpPr>
        <p:spPr>
          <a:xfrm>
            <a:off x="1440000" y="3960000"/>
            <a:ext cx="521820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Kyrgyz people can only have one mobile phone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00" name="CustomShape 23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3 - Entrepreneurial case studies on  e-commerce digital technology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10"/>
          <p:cNvSpPr/>
          <p:nvPr/>
        </p:nvSpPr>
        <p:spPr>
          <a:xfrm>
            <a:off x="0" y="3240"/>
            <a:ext cx="9138600" cy="68526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2" name="CustomShape 11"/>
          <p:cNvSpPr/>
          <p:nvPr/>
        </p:nvSpPr>
        <p:spPr>
          <a:xfrm>
            <a:off x="467640" y="110880"/>
            <a:ext cx="644220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03" name="CustomShape 24"/>
          <p:cNvSpPr/>
          <p:nvPr/>
        </p:nvSpPr>
        <p:spPr>
          <a:xfrm flipV="1">
            <a:off x="0" y="-8640"/>
            <a:ext cx="331200" cy="283932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04" name="CustomShape 25"/>
          <p:cNvSpPr/>
          <p:nvPr/>
        </p:nvSpPr>
        <p:spPr>
          <a:xfrm>
            <a:off x="5803920" y="3818520"/>
            <a:ext cx="3332160" cy="303408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05" name="Line 9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306" name="Line 10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7" name="CustomShape 26"/>
          <p:cNvSpPr/>
          <p:nvPr/>
        </p:nvSpPr>
        <p:spPr>
          <a:xfrm>
            <a:off x="7819200" y="0"/>
            <a:ext cx="1319400" cy="685260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308" name="Group 4"/>
          <p:cNvGrpSpPr/>
          <p:nvPr/>
        </p:nvGrpSpPr>
        <p:grpSpPr>
          <a:xfrm>
            <a:off x="8244000" y="72000"/>
            <a:ext cx="895320" cy="1291320"/>
            <a:chOff x="8244000" y="72000"/>
            <a:chExt cx="895320" cy="1291320"/>
          </a:xfrm>
        </p:grpSpPr>
        <p:pic>
          <p:nvPicPr>
            <p:cNvPr id="309" name="Picture 7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5320" cy="729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10" name="Picture 8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5320" cy="531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11" name="CustomShape 28"/>
          <p:cNvSpPr/>
          <p:nvPr/>
        </p:nvSpPr>
        <p:spPr>
          <a:xfrm>
            <a:off x="467640" y="110880"/>
            <a:ext cx="644220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12" name="CustomShape 29"/>
          <p:cNvSpPr/>
          <p:nvPr/>
        </p:nvSpPr>
        <p:spPr>
          <a:xfrm>
            <a:off x="3240000" y="1190880"/>
            <a:ext cx="1617840" cy="42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en-US" sz="1500" spc="-1" strike="noStrike">
                <a:solidFill>
                  <a:srgbClr val="5fcbef"/>
                </a:solidFill>
                <a:latin typeface="Trebuchet MS"/>
                <a:ea typeface="DejaVu Sans"/>
              </a:rPr>
              <a:t>Answer: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313" name="TextShape 2"/>
          <p:cNvSpPr/>
          <p:nvPr/>
        </p:nvSpPr>
        <p:spPr>
          <a:xfrm>
            <a:off x="372240" y="1805040"/>
            <a:ext cx="6825600" cy="5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2 – Which of the following is true?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314" name=""/>
          <p:cNvSpPr/>
          <p:nvPr/>
        </p:nvSpPr>
        <p:spPr>
          <a:xfrm>
            <a:off x="1439640" y="2880000"/>
            <a:ext cx="5218560" cy="358200"/>
          </a:xfrm>
          <a:prstGeom prst="rect">
            <a:avLst/>
          </a:prstGeom>
          <a:solidFill>
            <a:srgbClr val="77bc65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There are less people than mobile phones in KG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15" name=""/>
          <p:cNvSpPr/>
          <p:nvPr/>
        </p:nvSpPr>
        <p:spPr>
          <a:xfrm>
            <a:off x="1439640" y="324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There are no mobile connections in Bishkek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16" name=""/>
          <p:cNvSpPr/>
          <p:nvPr/>
        </p:nvSpPr>
        <p:spPr>
          <a:xfrm>
            <a:off x="1439640" y="360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Only 10% of KG population uses mobile phone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17" name=""/>
          <p:cNvSpPr/>
          <p:nvPr/>
        </p:nvSpPr>
        <p:spPr>
          <a:xfrm>
            <a:off x="1440000" y="3960000"/>
            <a:ext cx="521820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Kyrgyz people can only have one mobile phone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18" name="CustomShape 27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3 - Entrepreneurial case studies on  e-commerce digital technology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8"/>
          <p:cNvSpPr/>
          <p:nvPr/>
        </p:nvSpPr>
        <p:spPr>
          <a:xfrm>
            <a:off x="0" y="0"/>
            <a:ext cx="9138600" cy="68526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0" name="CustomShape 30"/>
          <p:cNvSpPr/>
          <p:nvPr/>
        </p:nvSpPr>
        <p:spPr>
          <a:xfrm>
            <a:off x="467640" y="110880"/>
            <a:ext cx="644220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21" name="CustomShape 31"/>
          <p:cNvSpPr/>
          <p:nvPr/>
        </p:nvSpPr>
        <p:spPr>
          <a:xfrm flipV="1">
            <a:off x="0" y="-8640"/>
            <a:ext cx="331200" cy="283932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22" name="CustomShape 32"/>
          <p:cNvSpPr/>
          <p:nvPr/>
        </p:nvSpPr>
        <p:spPr>
          <a:xfrm>
            <a:off x="5803920" y="3818520"/>
            <a:ext cx="3332160" cy="303408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23" name="Line 11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324" name="Line 12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5" name="CustomShape 33"/>
          <p:cNvSpPr/>
          <p:nvPr/>
        </p:nvSpPr>
        <p:spPr>
          <a:xfrm>
            <a:off x="7819200" y="0"/>
            <a:ext cx="1319400" cy="685260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326" name="Group 5"/>
          <p:cNvGrpSpPr/>
          <p:nvPr/>
        </p:nvGrpSpPr>
        <p:grpSpPr>
          <a:xfrm>
            <a:off x="8244000" y="72000"/>
            <a:ext cx="895320" cy="1291320"/>
            <a:chOff x="8244000" y="72000"/>
            <a:chExt cx="895320" cy="1291320"/>
          </a:xfrm>
        </p:grpSpPr>
        <p:pic>
          <p:nvPicPr>
            <p:cNvPr id="327" name="Picture 9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5320" cy="729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28" name="Picture 10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5320" cy="531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29" name="TextShape 5"/>
          <p:cNvSpPr/>
          <p:nvPr/>
        </p:nvSpPr>
        <p:spPr>
          <a:xfrm>
            <a:off x="372240" y="1488240"/>
            <a:ext cx="6825600" cy="5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3 – What concept will work better for electronic marketing?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330" name=""/>
          <p:cNvSpPr/>
          <p:nvPr/>
        </p:nvSpPr>
        <p:spPr>
          <a:xfrm>
            <a:off x="1439640" y="288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Presence in social media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31" name=""/>
          <p:cNvSpPr/>
          <p:nvPr/>
        </p:nvSpPr>
        <p:spPr>
          <a:xfrm>
            <a:off x="1439640" y="324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Robotic packaging 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32" name=""/>
          <p:cNvSpPr/>
          <p:nvPr/>
        </p:nvSpPr>
        <p:spPr>
          <a:xfrm>
            <a:off x="1439640" y="360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Good shipping company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33" name=""/>
          <p:cNvSpPr/>
          <p:nvPr/>
        </p:nvSpPr>
        <p:spPr>
          <a:xfrm>
            <a:off x="1440000" y="3960000"/>
            <a:ext cx="521820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Wide range of products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34" name="CustomShape 34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3 - Entrepreneurial case studies on  e-commerce digital technology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57"/>
          <p:cNvSpPr/>
          <p:nvPr/>
        </p:nvSpPr>
        <p:spPr>
          <a:xfrm>
            <a:off x="0" y="0"/>
            <a:ext cx="9138600" cy="68526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6" name="CustomShape 58"/>
          <p:cNvSpPr/>
          <p:nvPr/>
        </p:nvSpPr>
        <p:spPr>
          <a:xfrm>
            <a:off x="467640" y="110880"/>
            <a:ext cx="644220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37" name="CustomShape 59"/>
          <p:cNvSpPr/>
          <p:nvPr/>
        </p:nvSpPr>
        <p:spPr>
          <a:xfrm flipV="1">
            <a:off x="0" y="-8640"/>
            <a:ext cx="331200" cy="283932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38" name="CustomShape 60"/>
          <p:cNvSpPr/>
          <p:nvPr/>
        </p:nvSpPr>
        <p:spPr>
          <a:xfrm>
            <a:off x="5803920" y="3818520"/>
            <a:ext cx="3332160" cy="303408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39" name="Line 17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340" name="Line 18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CustomShape 61"/>
          <p:cNvSpPr/>
          <p:nvPr/>
        </p:nvSpPr>
        <p:spPr>
          <a:xfrm>
            <a:off x="7819200" y="0"/>
            <a:ext cx="1319400" cy="685260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342" name="Group 9"/>
          <p:cNvGrpSpPr/>
          <p:nvPr/>
        </p:nvGrpSpPr>
        <p:grpSpPr>
          <a:xfrm>
            <a:off x="8244000" y="72000"/>
            <a:ext cx="895320" cy="1291320"/>
            <a:chOff x="8244000" y="72000"/>
            <a:chExt cx="895320" cy="1291320"/>
          </a:xfrm>
        </p:grpSpPr>
        <p:pic>
          <p:nvPicPr>
            <p:cNvPr id="343" name="Picture 15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5320" cy="729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4" name="Picture 16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5320" cy="531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45" name="CustomShape 63"/>
          <p:cNvSpPr/>
          <p:nvPr/>
        </p:nvSpPr>
        <p:spPr>
          <a:xfrm>
            <a:off x="3240000" y="1190880"/>
            <a:ext cx="1617840" cy="42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en-US" sz="1500" spc="-1" strike="noStrike">
                <a:solidFill>
                  <a:srgbClr val="5fcbef"/>
                </a:solidFill>
                <a:latin typeface="Trebuchet MS"/>
                <a:ea typeface="DejaVu Sans"/>
              </a:rPr>
              <a:t>Answer: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346" name="TextShape 4"/>
          <p:cNvSpPr/>
          <p:nvPr/>
        </p:nvSpPr>
        <p:spPr>
          <a:xfrm>
            <a:off x="372240" y="1683360"/>
            <a:ext cx="6825600" cy="5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3 – What concept will work better for electronic marketing?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347" name=""/>
          <p:cNvSpPr/>
          <p:nvPr/>
        </p:nvSpPr>
        <p:spPr>
          <a:xfrm>
            <a:off x="1439640" y="2880000"/>
            <a:ext cx="5218560" cy="358200"/>
          </a:xfrm>
          <a:prstGeom prst="rect">
            <a:avLst/>
          </a:prstGeom>
          <a:solidFill>
            <a:srgbClr val="77bc65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Presence in social media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48" name=""/>
          <p:cNvSpPr/>
          <p:nvPr/>
        </p:nvSpPr>
        <p:spPr>
          <a:xfrm>
            <a:off x="1439640" y="324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Robotic packaging 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49" name=""/>
          <p:cNvSpPr/>
          <p:nvPr/>
        </p:nvSpPr>
        <p:spPr>
          <a:xfrm>
            <a:off x="1439640" y="360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Good shipping company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50" name=""/>
          <p:cNvSpPr/>
          <p:nvPr/>
        </p:nvSpPr>
        <p:spPr>
          <a:xfrm>
            <a:off x="1440000" y="3960000"/>
            <a:ext cx="521820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Wide range of products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51" name="CustomShape 40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3 - Entrepreneurial case studies on  e-commerce digital technology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43"/>
          <p:cNvSpPr/>
          <p:nvPr/>
        </p:nvSpPr>
        <p:spPr>
          <a:xfrm>
            <a:off x="0" y="0"/>
            <a:ext cx="9138600" cy="68526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53" name="CustomShape 44"/>
          <p:cNvSpPr/>
          <p:nvPr/>
        </p:nvSpPr>
        <p:spPr>
          <a:xfrm>
            <a:off x="467640" y="110880"/>
            <a:ext cx="644220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54" name="CustomShape 45"/>
          <p:cNvSpPr/>
          <p:nvPr/>
        </p:nvSpPr>
        <p:spPr>
          <a:xfrm flipV="1">
            <a:off x="0" y="-8640"/>
            <a:ext cx="331200" cy="283932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55" name="CustomShape 46"/>
          <p:cNvSpPr/>
          <p:nvPr/>
        </p:nvSpPr>
        <p:spPr>
          <a:xfrm>
            <a:off x="5803920" y="3818520"/>
            <a:ext cx="3332160" cy="303408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56" name="Line 13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357" name="Line 14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58" name="CustomShape 47"/>
          <p:cNvSpPr/>
          <p:nvPr/>
        </p:nvSpPr>
        <p:spPr>
          <a:xfrm>
            <a:off x="7819200" y="0"/>
            <a:ext cx="1319400" cy="685260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359" name="Group 6"/>
          <p:cNvGrpSpPr/>
          <p:nvPr/>
        </p:nvGrpSpPr>
        <p:grpSpPr>
          <a:xfrm>
            <a:off x="8244000" y="72000"/>
            <a:ext cx="895320" cy="1291320"/>
            <a:chOff x="8244000" y="72000"/>
            <a:chExt cx="895320" cy="1291320"/>
          </a:xfrm>
        </p:grpSpPr>
        <p:pic>
          <p:nvPicPr>
            <p:cNvPr id="360" name="Picture 11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5320" cy="729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61" name="Picture 12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5320" cy="531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62" name="TextShape 6"/>
          <p:cNvSpPr/>
          <p:nvPr/>
        </p:nvSpPr>
        <p:spPr>
          <a:xfrm>
            <a:off x="372240" y="1488240"/>
            <a:ext cx="6825600" cy="5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4 – Which one of the following has more features or functions of e-commerce?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363" name=""/>
          <p:cNvSpPr/>
          <p:nvPr/>
        </p:nvSpPr>
        <p:spPr>
          <a:xfrm>
            <a:off x="1439640" y="288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Facebook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64" name=""/>
          <p:cNvSpPr/>
          <p:nvPr/>
        </p:nvSpPr>
        <p:spPr>
          <a:xfrm>
            <a:off x="1439640" y="324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AKI Press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65" name=""/>
          <p:cNvSpPr/>
          <p:nvPr/>
        </p:nvSpPr>
        <p:spPr>
          <a:xfrm>
            <a:off x="1439640" y="360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Sulpak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66" name=""/>
          <p:cNvSpPr/>
          <p:nvPr/>
        </p:nvSpPr>
        <p:spPr>
          <a:xfrm>
            <a:off x="1440000" y="3960000"/>
            <a:ext cx="521820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Lalafo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67" name="CustomShape 42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3 - Entrepreneurial case studies on  e-commerce digital technology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ustomShape 35"/>
          <p:cNvSpPr/>
          <p:nvPr/>
        </p:nvSpPr>
        <p:spPr>
          <a:xfrm>
            <a:off x="0" y="0"/>
            <a:ext cx="9138600" cy="68526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9" name="CustomShape 36"/>
          <p:cNvSpPr/>
          <p:nvPr/>
        </p:nvSpPr>
        <p:spPr>
          <a:xfrm>
            <a:off x="467640" y="110880"/>
            <a:ext cx="6442200" cy="7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70" name="CustomShape 37"/>
          <p:cNvSpPr/>
          <p:nvPr/>
        </p:nvSpPr>
        <p:spPr>
          <a:xfrm flipV="1">
            <a:off x="0" y="-8640"/>
            <a:ext cx="331200" cy="283932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71" name="CustomShape 38"/>
          <p:cNvSpPr/>
          <p:nvPr/>
        </p:nvSpPr>
        <p:spPr>
          <a:xfrm>
            <a:off x="5803920" y="3818520"/>
            <a:ext cx="3332160" cy="303408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72" name="Line 15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Line 16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4" name="CustomShape 39"/>
          <p:cNvSpPr/>
          <p:nvPr/>
        </p:nvSpPr>
        <p:spPr>
          <a:xfrm>
            <a:off x="7819200" y="0"/>
            <a:ext cx="1319400" cy="685260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375" name="Group 7"/>
          <p:cNvGrpSpPr/>
          <p:nvPr/>
        </p:nvGrpSpPr>
        <p:grpSpPr>
          <a:xfrm>
            <a:off x="8244000" y="72000"/>
            <a:ext cx="895320" cy="1291320"/>
            <a:chOff x="8244000" y="72000"/>
            <a:chExt cx="895320" cy="1291320"/>
          </a:xfrm>
        </p:grpSpPr>
        <p:pic>
          <p:nvPicPr>
            <p:cNvPr id="376" name="Picture 13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5320" cy="729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77" name="Picture 14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5320" cy="531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78" name="CustomShape 41"/>
          <p:cNvSpPr/>
          <p:nvPr/>
        </p:nvSpPr>
        <p:spPr>
          <a:xfrm>
            <a:off x="3240000" y="1190880"/>
            <a:ext cx="1617840" cy="42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en-US" sz="1500" spc="-1" strike="noStrike">
                <a:solidFill>
                  <a:srgbClr val="5fcbef"/>
                </a:solidFill>
                <a:latin typeface="Trebuchet MS"/>
                <a:ea typeface="DejaVu Sans"/>
              </a:rPr>
              <a:t>Answer: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379" name="TextShape 7"/>
          <p:cNvSpPr/>
          <p:nvPr/>
        </p:nvSpPr>
        <p:spPr>
          <a:xfrm>
            <a:off x="372240" y="1530720"/>
            <a:ext cx="6825600" cy="5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4 – Could you identify the 4 steps of digital transformation?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380" name=""/>
          <p:cNvSpPr/>
          <p:nvPr/>
        </p:nvSpPr>
        <p:spPr>
          <a:xfrm>
            <a:off x="1439640" y="2880000"/>
            <a:ext cx="5218560" cy="358200"/>
          </a:xfrm>
          <a:prstGeom prst="rect">
            <a:avLst/>
          </a:prstGeom>
          <a:solidFill>
            <a:srgbClr val="77bc65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Consultation - Solutions - Funding - Implement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81" name=""/>
          <p:cNvSpPr/>
          <p:nvPr/>
        </p:nvSpPr>
        <p:spPr>
          <a:xfrm>
            <a:off x="1439640" y="324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Intranet - Extranet - Internet - Supranet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82" name=""/>
          <p:cNvSpPr/>
          <p:nvPr/>
        </p:nvSpPr>
        <p:spPr>
          <a:xfrm>
            <a:off x="1439640" y="3600000"/>
            <a:ext cx="521856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Listen - Read - Understand - Repeat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83" name=""/>
          <p:cNvSpPr/>
          <p:nvPr/>
        </p:nvSpPr>
        <p:spPr>
          <a:xfrm>
            <a:off x="1440000" y="3960000"/>
            <a:ext cx="5218200" cy="35820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Wordpress - Facebook - Amazon - Gmail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84" name="CustomShape 48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3 - Entrepreneurial case studies on  e-commerce digital technology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3516</TotalTime>
  <Application>LibreOffice/7.3.1.3$Linux_X86_64 LibreOffice_project/a69ca51ded25f3eefd52d7bf9a5fad8c90b87951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2019-08-22T07:43:47Z</dcterms:created>
  <dc:creator>Maziel Rodriguez</dc:creator>
  <dc:description/>
  <dc:language>an-ES</dc:language>
  <cp:lastModifiedBy/>
  <dcterms:modified xsi:type="dcterms:W3CDTF">2022-03-23T13:31:47Z</dcterms:modified>
  <cp:revision>676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33</vt:r8>
  </property>
  <property fmtid="{D5CDD505-2E9C-101B-9397-08002B2CF9AE}" pid="3" name="PresentationFormat">
    <vt:lpwstr>On-screen Show (4:3)</vt:lpwstr>
  </property>
  <property fmtid="{D5CDD505-2E9C-101B-9397-08002B2CF9AE}" pid="4" name="Slides">
    <vt:r8>43</vt:r8>
  </property>
</Properties>
</file>