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3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8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move the slide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2000" spc="-1" strike="noStrike">
                <a:latin typeface="Arial"/>
              </a:rPr>
              <a:t>Click to edit the notes format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s-ES" sz="1400" spc="-1" strike="noStrike">
                <a:latin typeface="Times New Roman"/>
              </a:rPr>
              <a:t>&lt;header&gt;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s-ES" sz="1400" spc="-1" strike="noStrike">
                <a:latin typeface="Times New Roman"/>
              </a:rPr>
              <a:t>&lt;date/time&gt;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&lt;footer&gt;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250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s-ES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67EEDD37-911F-46DF-9C69-DFF89B5414BB}" type="slidenum">
              <a:rPr b="0" lang="es-ES" sz="1400" spc="-1" strike="noStrike">
                <a:latin typeface="Times New Roman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387" name="PlaceHolder 3"/>
          <p:cNvSpPr>
            <a:spLocks noGrp="1"/>
          </p:cNvSpPr>
          <p:nvPr>
            <p:ph type="sldNum" idx="4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BA69986-B3D4-4507-BDEA-3B1AB2CEA22A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38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 type="sldNum" idx="5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1E37071-1671-421F-B052-27049A236854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sldNum" idx="6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71950FE-9588-4C8D-8C49-08538470C5D4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396" name="PlaceHolder 3"/>
          <p:cNvSpPr>
            <a:spLocks noGrp="1"/>
          </p:cNvSpPr>
          <p:nvPr>
            <p:ph type="sldNum" idx="7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989C27A-A069-4FFB-8FE8-884EA2F76FA1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398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399" name="PlaceHolder 3"/>
          <p:cNvSpPr>
            <a:spLocks noGrp="1"/>
          </p:cNvSpPr>
          <p:nvPr>
            <p:ph type="sldNum" idx="8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75C2266-33A4-4FDA-A8EE-1299FB9F6688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402" name="PlaceHolder 3"/>
          <p:cNvSpPr>
            <a:spLocks noGrp="1"/>
          </p:cNvSpPr>
          <p:nvPr>
            <p:ph type="sldNum" idx="9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14B813-9124-4D44-83C2-25BD2378B353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10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745130B-6E30-4007-87B4-78F05009A421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sldImg"/>
          </p:nvPr>
        </p:nvSpPr>
        <p:spPr>
          <a:xfrm>
            <a:off x="1370160" y="763560"/>
            <a:ext cx="5028120" cy="376956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5040" cy="4523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5fcbef"/>
                </a:solidFill>
                <a:latin typeface="Trebuchet MS"/>
                <a:ea typeface="DejaVu Sans"/>
              </a:rPr>
              <a:t>Activity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Based on the material carry out the following activities &gt;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1. Build a high level architecture of your organisations e-commerce capability. If you do not have this, then outline the desired capability you would like.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2. Commence understanding the market size, and segment of the market as part of your business venture plan.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Activity 3. Commence the identification of your core e-commerce team</a:t>
            </a: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Arial"/>
                <a:ea typeface="DejaVu Sans"/>
              </a:rPr>
              <a:t>Document the above as part of your venture plan so you work towards completing it over the modules.</a:t>
            </a:r>
            <a:endParaRPr b="0" lang="es-ES" sz="1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200" spc="-1" strike="noStrike"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1"/>
          </p:nvPr>
        </p:nvSpPr>
        <p:spPr>
          <a:xfrm>
            <a:off x="4399200" y="9555480"/>
            <a:ext cx="3370320" cy="50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E67AE2E-901C-493C-B1E5-CDBB78975BFF}" type="slidenum">
              <a:rPr b="0" lang="en-US" sz="1400" spc="-1" strike="noStrike">
                <a:solidFill>
                  <a:srgbClr val="000000"/>
                </a:solidFill>
                <a:latin typeface="Times New Roman"/>
                <a:ea typeface="+mn-ea"/>
              </a:rPr>
              <a:t>&lt;number&gt;</a:t>
            </a:fld>
            <a:endParaRPr b="0" lang="es-ES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6680" cy="6870600"/>
            <a:chOff x="-8640" y="-8640"/>
            <a:chExt cx="9166680" cy="687060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2520" cy="284868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4760" cy="686196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3640" cy="686196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08840" cy="293328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38040" cy="686196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2840" cy="686196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94240" y="-8640"/>
              <a:ext cx="1062000" cy="686196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8680" y="4893840"/>
              <a:ext cx="1089360" cy="195948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"/>
          <p:cNvGrpSpPr/>
          <p:nvPr/>
        </p:nvGrpSpPr>
        <p:grpSpPr>
          <a:xfrm>
            <a:off x="-8640" y="-8640"/>
            <a:ext cx="9166680" cy="6870600"/>
            <a:chOff x="-8640" y="-8640"/>
            <a:chExt cx="9166680" cy="6870600"/>
          </a:xfrm>
        </p:grpSpPr>
        <p:sp>
          <p:nvSpPr>
            <p:cNvPr id="50" name="CustomShape 2"/>
            <p:cNvSpPr/>
            <p:nvPr/>
          </p:nvSpPr>
          <p:spPr>
            <a:xfrm>
              <a:off x="-8640" y="4013280"/>
              <a:ext cx="452520" cy="284868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5"/>
            <p:cNvSpPr/>
            <p:nvPr/>
          </p:nvSpPr>
          <p:spPr>
            <a:xfrm>
              <a:off x="6891840" y="0"/>
              <a:ext cx="2264760" cy="686196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6"/>
            <p:cNvSpPr/>
            <p:nvPr/>
          </p:nvSpPr>
          <p:spPr>
            <a:xfrm>
              <a:off x="7205040" y="-8640"/>
              <a:ext cx="1943640" cy="686196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7"/>
            <p:cNvSpPr/>
            <p:nvPr/>
          </p:nvSpPr>
          <p:spPr>
            <a:xfrm>
              <a:off x="6638040" y="3920040"/>
              <a:ext cx="2508840" cy="293328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8"/>
            <p:cNvSpPr/>
            <p:nvPr/>
          </p:nvSpPr>
          <p:spPr>
            <a:xfrm>
              <a:off x="7010280" y="-8640"/>
              <a:ext cx="2138040" cy="686196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9"/>
            <p:cNvSpPr/>
            <p:nvPr/>
          </p:nvSpPr>
          <p:spPr>
            <a:xfrm>
              <a:off x="8295840" y="-8640"/>
              <a:ext cx="852840" cy="686196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0"/>
            <p:cNvSpPr/>
            <p:nvPr/>
          </p:nvSpPr>
          <p:spPr>
            <a:xfrm>
              <a:off x="8094240" y="-8640"/>
              <a:ext cx="1062000" cy="686196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11"/>
            <p:cNvSpPr/>
            <p:nvPr/>
          </p:nvSpPr>
          <p:spPr>
            <a:xfrm>
              <a:off x="8068680" y="4893840"/>
              <a:ext cx="1089360" cy="195948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roup 1"/>
          <p:cNvGrpSpPr/>
          <p:nvPr/>
        </p:nvGrpSpPr>
        <p:grpSpPr>
          <a:xfrm>
            <a:off x="-8640" y="-8640"/>
            <a:ext cx="9166680" cy="6870600"/>
            <a:chOff x="-8640" y="-8640"/>
            <a:chExt cx="9166680" cy="6870600"/>
          </a:xfrm>
        </p:grpSpPr>
        <p:sp>
          <p:nvSpPr>
            <p:cNvPr id="99" name="CustomShape 2"/>
            <p:cNvSpPr/>
            <p:nvPr/>
          </p:nvSpPr>
          <p:spPr>
            <a:xfrm>
              <a:off x="-8640" y="4013280"/>
              <a:ext cx="452520" cy="284868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0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1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5"/>
            <p:cNvSpPr/>
            <p:nvPr/>
          </p:nvSpPr>
          <p:spPr>
            <a:xfrm>
              <a:off x="6891840" y="0"/>
              <a:ext cx="2264760" cy="686196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3" name="CustomShape 6"/>
            <p:cNvSpPr/>
            <p:nvPr/>
          </p:nvSpPr>
          <p:spPr>
            <a:xfrm>
              <a:off x="7205040" y="-8640"/>
              <a:ext cx="1943640" cy="686196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7"/>
            <p:cNvSpPr/>
            <p:nvPr/>
          </p:nvSpPr>
          <p:spPr>
            <a:xfrm>
              <a:off x="6638040" y="3920040"/>
              <a:ext cx="2508840" cy="293328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8"/>
            <p:cNvSpPr/>
            <p:nvPr/>
          </p:nvSpPr>
          <p:spPr>
            <a:xfrm>
              <a:off x="7010280" y="-8640"/>
              <a:ext cx="2138040" cy="686196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9"/>
            <p:cNvSpPr/>
            <p:nvPr/>
          </p:nvSpPr>
          <p:spPr>
            <a:xfrm>
              <a:off x="8295840" y="-8640"/>
              <a:ext cx="852840" cy="686196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10"/>
            <p:cNvSpPr/>
            <p:nvPr/>
          </p:nvSpPr>
          <p:spPr>
            <a:xfrm>
              <a:off x="8094240" y="-8640"/>
              <a:ext cx="1062000" cy="686196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CustomShape 11"/>
            <p:cNvSpPr/>
            <p:nvPr/>
          </p:nvSpPr>
          <p:spPr>
            <a:xfrm>
              <a:off x="8068680" y="4893840"/>
              <a:ext cx="1089360" cy="195948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roup 1"/>
          <p:cNvGrpSpPr/>
          <p:nvPr/>
        </p:nvGrpSpPr>
        <p:grpSpPr>
          <a:xfrm>
            <a:off x="-8640" y="-8640"/>
            <a:ext cx="9166680" cy="6870600"/>
            <a:chOff x="-8640" y="-8640"/>
            <a:chExt cx="9166680" cy="6870600"/>
          </a:xfrm>
        </p:grpSpPr>
        <p:sp>
          <p:nvSpPr>
            <p:cNvPr id="148" name="CustomShape 2"/>
            <p:cNvSpPr/>
            <p:nvPr/>
          </p:nvSpPr>
          <p:spPr>
            <a:xfrm>
              <a:off x="-8640" y="4013280"/>
              <a:ext cx="452520" cy="284868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5"/>
            <p:cNvSpPr/>
            <p:nvPr/>
          </p:nvSpPr>
          <p:spPr>
            <a:xfrm>
              <a:off x="6891840" y="0"/>
              <a:ext cx="2264760" cy="686196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6"/>
            <p:cNvSpPr/>
            <p:nvPr/>
          </p:nvSpPr>
          <p:spPr>
            <a:xfrm>
              <a:off x="7205040" y="-8640"/>
              <a:ext cx="1943640" cy="686196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7"/>
            <p:cNvSpPr/>
            <p:nvPr/>
          </p:nvSpPr>
          <p:spPr>
            <a:xfrm>
              <a:off x="6638040" y="3920040"/>
              <a:ext cx="2508840" cy="293328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8"/>
            <p:cNvSpPr/>
            <p:nvPr/>
          </p:nvSpPr>
          <p:spPr>
            <a:xfrm>
              <a:off x="7010280" y="-8640"/>
              <a:ext cx="2138040" cy="686196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9"/>
            <p:cNvSpPr/>
            <p:nvPr/>
          </p:nvSpPr>
          <p:spPr>
            <a:xfrm>
              <a:off x="8295840" y="-8640"/>
              <a:ext cx="852840" cy="686196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10"/>
            <p:cNvSpPr/>
            <p:nvPr/>
          </p:nvSpPr>
          <p:spPr>
            <a:xfrm>
              <a:off x="8094240" y="-8640"/>
              <a:ext cx="1062000" cy="686196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11"/>
            <p:cNvSpPr/>
            <p:nvPr/>
          </p:nvSpPr>
          <p:spPr>
            <a:xfrm>
              <a:off x="8068680" y="4893840"/>
              <a:ext cx="1089360" cy="195948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"/>
          <p:cNvGrpSpPr/>
          <p:nvPr/>
        </p:nvGrpSpPr>
        <p:grpSpPr>
          <a:xfrm>
            <a:off x="-8640" y="-8640"/>
            <a:ext cx="9166680" cy="6870600"/>
            <a:chOff x="-8640" y="-8640"/>
            <a:chExt cx="9166680" cy="6870600"/>
          </a:xfrm>
        </p:grpSpPr>
        <p:sp>
          <p:nvSpPr>
            <p:cNvPr id="197" name="CustomShape 2"/>
            <p:cNvSpPr/>
            <p:nvPr/>
          </p:nvSpPr>
          <p:spPr>
            <a:xfrm>
              <a:off x="-8640" y="4013280"/>
              <a:ext cx="452520" cy="284868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rgbClr val="5fcbef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rgbClr val="5fcbef">
                  <a:alpha val="70000"/>
                </a:srgbClr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5"/>
            <p:cNvSpPr/>
            <p:nvPr/>
          </p:nvSpPr>
          <p:spPr>
            <a:xfrm>
              <a:off x="6891840" y="0"/>
              <a:ext cx="2264760" cy="686196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rgbClr val="5fcbef">
                <a:alpha val="3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6"/>
            <p:cNvSpPr/>
            <p:nvPr/>
          </p:nvSpPr>
          <p:spPr>
            <a:xfrm>
              <a:off x="7205040" y="-8640"/>
              <a:ext cx="1943640" cy="686196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fcbef">
                <a:alpha val="2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7"/>
            <p:cNvSpPr/>
            <p:nvPr/>
          </p:nvSpPr>
          <p:spPr>
            <a:xfrm>
              <a:off x="6638040" y="3920040"/>
              <a:ext cx="2508840" cy="293328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8"/>
            <p:cNvSpPr/>
            <p:nvPr/>
          </p:nvSpPr>
          <p:spPr>
            <a:xfrm>
              <a:off x="7010280" y="-8640"/>
              <a:ext cx="2138040" cy="686196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b0e4">
                <a:alpha val="5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9"/>
            <p:cNvSpPr/>
            <p:nvPr/>
          </p:nvSpPr>
          <p:spPr>
            <a:xfrm>
              <a:off x="8295840" y="-8640"/>
              <a:ext cx="852840" cy="686196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2e83c3">
                <a:alpha val="70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10"/>
            <p:cNvSpPr/>
            <p:nvPr/>
          </p:nvSpPr>
          <p:spPr>
            <a:xfrm>
              <a:off x="8094240" y="-8640"/>
              <a:ext cx="1062000" cy="686196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2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11"/>
            <p:cNvSpPr/>
            <p:nvPr/>
          </p:nvSpPr>
          <p:spPr>
            <a:xfrm>
              <a:off x="8068680" y="4893840"/>
              <a:ext cx="1089360" cy="195948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7b0e4">
                <a:alpha val="66000"/>
              </a:srgbClr>
            </a:solidFill>
            <a:ln w="9360">
              <a:noFill/>
            </a:ln>
            <a:effectLst>
              <a:outerShdw blurRad="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Click to edit the title text format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Click to edit the outline text format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Second Outline Level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Third Outline Level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Fourth Outline Level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Fifth Outline Level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Sixth Outline Level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Seventh Outline Level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25.xml"/><Relationship Id="rId4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37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49.xml"/><Relationship Id="rId4" Type="http://schemas.openxmlformats.org/officeDocument/2006/relationships/notesSlide" Target="../notesSlides/notesSlide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0" y="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CustomShape 2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54" name="CustomShape 4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55" name="Line 5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Line 6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CustomShape 7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258" name="Group 8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259" name="Picture 1218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60" name="Picture 1219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61" name="TextShape 10"/>
          <p:cNvSpPr/>
          <p:nvPr/>
        </p:nvSpPr>
        <p:spPr>
          <a:xfrm>
            <a:off x="372240" y="148824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n-AU" sz="2000" spc="-1" strike="noStrike">
                <a:solidFill>
                  <a:srgbClr val="000000"/>
                </a:solidFill>
                <a:latin typeface="Arial"/>
                <a:ea typeface="DejaVu Sans"/>
              </a:rPr>
              <a:t>After studying all contents of the module, please, answer the following questions: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1 - Which of the following is not an activity of e-commerce?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262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Logistics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63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Sales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64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65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Cleaning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66" name="CustomShape 9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2"/>
          <p:cNvSpPr/>
          <p:nvPr/>
        </p:nvSpPr>
        <p:spPr>
          <a:xfrm>
            <a:off x="0" y="324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CustomShape 13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69" name="CustomShape 14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0" name="CustomShape 15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1" name="Line 3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Line 4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3" name="CustomShape 16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274" name="Group 2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275" name="Picture 3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6" name="Picture 4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77" name="CustomShape 5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78" name="CustomShape 6"/>
          <p:cNvSpPr/>
          <p:nvPr/>
        </p:nvSpPr>
        <p:spPr>
          <a:xfrm>
            <a:off x="3240000" y="1190880"/>
            <a:ext cx="161856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79" name="TextShape 1"/>
          <p:cNvSpPr/>
          <p:nvPr/>
        </p:nvSpPr>
        <p:spPr>
          <a:xfrm>
            <a:off x="372240" y="185112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1 - Which of the following is not an activity of e-commerce?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280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Logistics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81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Sales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82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Marketing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83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Cleaning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84" name="CustomShape 17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8"/>
          <p:cNvSpPr/>
          <p:nvPr/>
        </p:nvSpPr>
        <p:spPr>
          <a:xfrm>
            <a:off x="0" y="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6" name="CustomShape 19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87" name="CustomShape 20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88" name="CustomShape 21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89" name="Line 7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Line 8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1" name="CustomShape 22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292" name="Group 3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293" name="Picture 5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94" name="Picture 6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95" name="TextShape 3"/>
          <p:cNvSpPr/>
          <p:nvPr/>
        </p:nvSpPr>
        <p:spPr>
          <a:xfrm>
            <a:off x="372240" y="148824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2 – What are elements of a digital platform?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296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Security, E-Commerce, Social Media, Payments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97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Printing invoices, calls to couriers, dates agenda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98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Your clients, your product, your competence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299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All the previous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00" name="CustomShape 23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0"/>
          <p:cNvSpPr/>
          <p:nvPr/>
        </p:nvSpPr>
        <p:spPr>
          <a:xfrm>
            <a:off x="0" y="324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CustomShape 11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03" name="CustomShape 24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4" name="CustomShape 25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05" name="Line 9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Line 10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7" name="CustomShape 26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08" name="Group 4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309" name="Picture 7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10" name="Picture 8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11" name="CustomShape 28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12" name="CustomShape 29"/>
          <p:cNvSpPr/>
          <p:nvPr/>
        </p:nvSpPr>
        <p:spPr>
          <a:xfrm>
            <a:off x="3240000" y="1190880"/>
            <a:ext cx="161856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313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Security, E-Commerce, Social Media, Payments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14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Printing invoices, calls to couriers, dates agenda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15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Your clients, your product, your competence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16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All the previous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17" name="TextShape 2"/>
          <p:cNvSpPr/>
          <p:nvPr/>
        </p:nvSpPr>
        <p:spPr>
          <a:xfrm>
            <a:off x="372240" y="180504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2 – What are elements of a digital platform?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18" name="CustomShape 27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8"/>
          <p:cNvSpPr/>
          <p:nvPr/>
        </p:nvSpPr>
        <p:spPr>
          <a:xfrm>
            <a:off x="0" y="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0" name="CustomShape 30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21" name="CustomShape 31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22" name="CustomShape 32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23" name="Line 11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Line 12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CustomShape 33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26" name="Group 5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327" name="Picture 9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28" name="Picture 10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29" name="TextShape 5"/>
          <p:cNvSpPr/>
          <p:nvPr/>
        </p:nvSpPr>
        <p:spPr>
          <a:xfrm>
            <a:off x="372240" y="148824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3 – In which areas of the company you can introduce e-commerce concepts?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30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Infrastructure, Human Resources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1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Procurement, marketing and sales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2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Operations, logistics, customer service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33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Options 1, 2 and 3 are correct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34" name="CustomShape 34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57"/>
          <p:cNvSpPr/>
          <p:nvPr/>
        </p:nvSpPr>
        <p:spPr>
          <a:xfrm>
            <a:off x="0" y="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CustomShape 58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37" name="CustomShape 59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38" name="CustomShape 60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39" name="Line 17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Line 18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61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42" name="Group 9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343" name="Picture 15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44" name="Picture 16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45" name="CustomShape 63"/>
          <p:cNvSpPr/>
          <p:nvPr/>
        </p:nvSpPr>
        <p:spPr>
          <a:xfrm>
            <a:off x="3240000" y="1190880"/>
            <a:ext cx="161856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346" name="TextShape 4"/>
          <p:cNvSpPr/>
          <p:nvPr/>
        </p:nvSpPr>
        <p:spPr>
          <a:xfrm>
            <a:off x="372240" y="168336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3 – In which areas of the company you can introduce e-commerce concepts?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47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Infrastructure, Human Resources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48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Procurement, marketing and sales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49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Operations, logistics, customer service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50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Options 1, 2 and 3 are correct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51" name="CustomShape 40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43"/>
          <p:cNvSpPr/>
          <p:nvPr/>
        </p:nvSpPr>
        <p:spPr>
          <a:xfrm>
            <a:off x="0" y="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CustomShape 44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54" name="CustomShape 45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55" name="CustomShape 46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56" name="Line 13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57" name="Line 14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8" name="CustomShape 47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59" name="Group 6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360" name="Picture 11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61" name="Picture 12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62" name="TextShape 6"/>
          <p:cNvSpPr/>
          <p:nvPr/>
        </p:nvSpPr>
        <p:spPr>
          <a:xfrm>
            <a:off x="372240" y="148824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4 – Could you identify the 4 steps of digital transformation?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63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Consultation - Solutions - Funding - Implement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64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Intranet - Extranet - Internet - Supranet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65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Listen - Read - Understand - Repeat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66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Wordpress - Facebook - Amazon - Gmail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67" name="CustomShape 42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ustomShape 35"/>
          <p:cNvSpPr/>
          <p:nvPr/>
        </p:nvSpPr>
        <p:spPr>
          <a:xfrm>
            <a:off x="0" y="0"/>
            <a:ext cx="9139320" cy="6853320"/>
          </a:xfrm>
          <a:prstGeom prst="rect">
            <a:avLst/>
          </a:prstGeom>
          <a:solidFill>
            <a:srgbClr val="ffffff"/>
          </a:solidFill>
          <a:ln w="255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69" name="CustomShape 36"/>
          <p:cNvSpPr/>
          <p:nvPr/>
        </p:nvSpPr>
        <p:spPr>
          <a:xfrm>
            <a:off x="467640" y="110880"/>
            <a:ext cx="6442920" cy="7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0" lang="en-US" sz="3200" spc="-1" strike="noStrike">
                <a:solidFill>
                  <a:srgbClr val="5fcbef"/>
                </a:solidFill>
                <a:latin typeface="Trebuchet MS"/>
                <a:ea typeface="DejaVu Sans"/>
              </a:rPr>
              <a:t>Quiz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370" name="CustomShape 37"/>
          <p:cNvSpPr/>
          <p:nvPr/>
        </p:nvSpPr>
        <p:spPr>
          <a:xfrm flipV="1">
            <a:off x="0" y="-7920"/>
            <a:ext cx="331920" cy="2840040"/>
          </a:xfrm>
          <a:prstGeom prst="triangle">
            <a:avLst>
              <a:gd name="adj" fmla="val 0"/>
            </a:avLst>
          </a:prstGeom>
          <a:solidFill>
            <a:srgbClr val="5fcbef">
              <a:alpha val="85000"/>
            </a:srgbClr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71" name="CustomShape 38"/>
          <p:cNvSpPr/>
          <p:nvPr/>
        </p:nvSpPr>
        <p:spPr>
          <a:xfrm>
            <a:off x="5803920" y="3818520"/>
            <a:ext cx="3332880" cy="3034800"/>
          </a:xfrm>
          <a:prstGeom prst="triangle">
            <a:avLst>
              <a:gd name="adj" fmla="val 100000"/>
            </a:avLst>
          </a:prstGeom>
          <a:solidFill>
            <a:srgbClr val="5fcbef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372" name="Line 15"/>
          <p:cNvSpPr/>
          <p:nvPr/>
        </p:nvSpPr>
        <p:spPr>
          <a:xfrm>
            <a:off x="7600680" y="0"/>
            <a:ext cx="1295640" cy="6858000"/>
          </a:xfrm>
          <a:prstGeom prst="line">
            <a:avLst/>
          </a:prstGeom>
          <a:ln cap="sq" w="15840">
            <a:solidFill>
              <a:srgbClr val="2e83c3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Line 16"/>
          <p:cNvSpPr/>
          <p:nvPr/>
        </p:nvSpPr>
        <p:spPr>
          <a:xfrm flipH="1">
            <a:off x="5568840" y="3681360"/>
            <a:ext cx="3572640" cy="3176640"/>
          </a:xfrm>
          <a:prstGeom prst="line">
            <a:avLst/>
          </a:prstGeom>
          <a:ln cap="rnd" w="15840">
            <a:solidFill>
              <a:srgbClr val="5fcb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CustomShape 39"/>
          <p:cNvSpPr/>
          <p:nvPr/>
        </p:nvSpPr>
        <p:spPr>
          <a:xfrm>
            <a:off x="7819200" y="0"/>
            <a:ext cx="1320120" cy="685332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2e83c3"/>
          </a:solidFill>
          <a:ln w="9360">
            <a:noFill/>
          </a:ln>
          <a:effectLst>
            <a:outerShdw blurRad="0" dir="5400000" dist="2556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pSp>
        <p:nvGrpSpPr>
          <p:cNvPr id="375" name="Group 7"/>
          <p:cNvGrpSpPr/>
          <p:nvPr/>
        </p:nvGrpSpPr>
        <p:grpSpPr>
          <a:xfrm>
            <a:off x="8244000" y="72000"/>
            <a:ext cx="896040" cy="1292040"/>
            <a:chOff x="8244000" y="72000"/>
            <a:chExt cx="896040" cy="1292040"/>
          </a:xfrm>
        </p:grpSpPr>
        <p:pic>
          <p:nvPicPr>
            <p:cNvPr id="376" name="Picture 13" descr=""/>
            <p:cNvPicPr/>
            <p:nvPr/>
          </p:nvPicPr>
          <p:blipFill>
            <a:blip r:embed="rId1"/>
            <a:stretch/>
          </p:blipFill>
          <p:spPr>
            <a:xfrm>
              <a:off x="8327880" y="72000"/>
              <a:ext cx="716040" cy="730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377" name="Picture 14" descr=""/>
            <p:cNvPicPr/>
            <p:nvPr/>
          </p:nvPicPr>
          <p:blipFill>
            <a:blip r:embed="rId2"/>
            <a:stretch/>
          </p:blipFill>
          <p:spPr>
            <a:xfrm>
              <a:off x="8244000" y="831600"/>
              <a:ext cx="896040" cy="532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78" name="CustomShape 41"/>
          <p:cNvSpPr/>
          <p:nvPr/>
        </p:nvSpPr>
        <p:spPr>
          <a:xfrm>
            <a:off x="3240000" y="1190880"/>
            <a:ext cx="1618560" cy="42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en-US" sz="1500" spc="-1" strike="noStrike">
                <a:solidFill>
                  <a:srgbClr val="5fcbef"/>
                </a:solidFill>
                <a:latin typeface="Trebuchet MS"/>
                <a:ea typeface="DejaVu Sans"/>
              </a:rPr>
              <a:t>Answer: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379" name="TextShape 7"/>
          <p:cNvSpPr/>
          <p:nvPr/>
        </p:nvSpPr>
        <p:spPr>
          <a:xfrm>
            <a:off x="372240" y="1530720"/>
            <a:ext cx="6826320" cy="54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4 – Could you identify the 4 steps of digital transformation?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2000" spc="-1" strike="noStrike">
              <a:latin typeface="Arial"/>
            </a:endParaRPr>
          </a:p>
        </p:txBody>
      </p:sp>
      <p:sp>
        <p:nvSpPr>
          <p:cNvPr id="380" name=""/>
          <p:cNvSpPr/>
          <p:nvPr/>
        </p:nvSpPr>
        <p:spPr>
          <a:xfrm>
            <a:off x="1439640" y="2880000"/>
            <a:ext cx="5219280" cy="358920"/>
          </a:xfrm>
          <a:prstGeom prst="rect">
            <a:avLst/>
          </a:prstGeom>
          <a:solidFill>
            <a:srgbClr val="77bc65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Consultation - Solutions - Funding - Implement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81" name=""/>
          <p:cNvSpPr/>
          <p:nvPr/>
        </p:nvSpPr>
        <p:spPr>
          <a:xfrm>
            <a:off x="1439640" y="324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Intranet - Extranet - Internet - Supranet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82" name=""/>
          <p:cNvSpPr/>
          <p:nvPr/>
        </p:nvSpPr>
        <p:spPr>
          <a:xfrm>
            <a:off x="1439640" y="3600000"/>
            <a:ext cx="521928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Listen - Read - Understand - Repeat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83" name=""/>
          <p:cNvSpPr/>
          <p:nvPr/>
        </p:nvSpPr>
        <p:spPr>
          <a:xfrm>
            <a:off x="1440000" y="3960000"/>
            <a:ext cx="5218920" cy="358920"/>
          </a:xfrm>
          <a:prstGeom prst="rect">
            <a:avLst/>
          </a:prstGeom>
          <a:solidFill>
            <a:srgbClr val="729fcf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  <a:ea typeface="DejaVu Sans"/>
              </a:rPr>
              <a:t>Wordpress - Facebook - Amazon - Gmail</a:t>
            </a:r>
            <a:endParaRPr b="0" lang="es-E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384" name="CustomShape 48"/>
          <p:cNvSpPr/>
          <p:nvPr/>
        </p:nvSpPr>
        <p:spPr>
          <a:xfrm>
            <a:off x="4764240" y="6356520"/>
            <a:ext cx="4378320" cy="500040"/>
          </a:xfrm>
          <a:prstGeom prst="rect">
            <a:avLst/>
          </a:prstGeom>
          <a:solidFill>
            <a:srgbClr val="729fcf">
              <a:alpha val="50000"/>
            </a:srgbClr>
          </a:solidFill>
          <a:ln cap="rnd" w="0">
            <a:solidFill>
              <a:srgbClr val="3465a4"/>
            </a:solidFill>
          </a:ln>
          <a:effectLst>
            <a:softEdge rad="12600"/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>
              <a:lnSpc>
                <a:spcPct val="150000"/>
              </a:lnSpc>
              <a:buNone/>
            </a:pPr>
            <a:r>
              <a:rPr b="1" lang="en-US" sz="1000" spc="-1" strike="noStrike">
                <a:solidFill>
                  <a:srgbClr val="000000"/>
                </a:solidFill>
                <a:latin typeface="Trebuchet MS"/>
                <a:ea typeface="DejaVu Sans"/>
              </a:rPr>
              <a:t>TA6618-Enabling a conducive environment for e-commerce</a:t>
            </a:r>
            <a:endParaRPr b="0" lang="es-ES" sz="1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800" spc="-1" strike="noStrike">
                <a:solidFill>
                  <a:srgbClr val="000000"/>
                </a:solidFill>
                <a:latin typeface="Calibri"/>
                <a:ea typeface="Calibri"/>
              </a:rPr>
              <a:t>Module 2 - Digital Technologies role in enhancing business activity / e-commerce platform</a:t>
            </a:r>
            <a:endParaRPr b="0" lang="es-ES" sz="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3508</TotalTime>
  <Application>LibreOffice/7.3.1.3$Linux_X86_64 LibreOffice_project/a69ca51ded25f3eefd52d7bf9a5fad8c90b87951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2019-08-22T07:43:47Z</dcterms:created>
  <dc:creator>Maziel Rodriguez</dc:creator>
  <dc:description/>
  <dc:language>an-ES</dc:language>
  <cp:lastModifiedBy/>
  <dcterms:modified xsi:type="dcterms:W3CDTF">2022-03-23T13:30:45Z</dcterms:modified>
  <cp:revision>673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33</vt:r8>
  </property>
  <property fmtid="{D5CDD505-2E9C-101B-9397-08002B2CF9AE}" pid="3" name="PresentationFormat">
    <vt:lpwstr>On-screen Show (4:3)</vt:lpwstr>
  </property>
  <property fmtid="{D5CDD505-2E9C-101B-9397-08002B2CF9AE}" pid="4" name="Slides">
    <vt:r8>43</vt:r8>
  </property>
</Properties>
</file>