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71" r:id="rId5"/>
    <p:sldId id="272" r:id="rId6"/>
    <p:sldId id="273" r:id="rId7"/>
    <p:sldId id="259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92" r:id="rId17"/>
    <p:sldId id="284" r:id="rId18"/>
    <p:sldId id="29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B57-C45C-CC40-8AE7-393B09D08158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6E3A3-E9D7-4045-B507-C648EE81E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5972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6FAD2-7B3F-D74F-91F1-882E7BA86B3D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561F9-CAB8-5F4E-8E0E-BF09C4C34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9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AB93481-4A11-604E-90B8-766E5A54B4D4}" type="datetime4">
              <a:rPr lang="tr-TR" smtClean="0"/>
              <a:t>10 Ağustos 2018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9546-397F-0147-BDAD-67A569C1BD6E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788AE-A0A4-C146-A5D8-8FA9A591EA8A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C509-0E22-D746-9E3A-11825E17A2C0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404CE-7C9C-B64B-88D3-AC76E10E1818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9114-823B-0342-BBCC-44FDED4A6C2B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B3633-FC3C-D64E-9800-740369CAFC26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59E1-EEA1-2C48-9DC9-3992E1079410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8666-EE6A-2648-9AF3-4F95ECB7A3C1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CFFA7-33BC-D445-86BC-F0F2BE962E28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4AA0-8BDF-454D-AA47-EEF7D527A897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CB0489A-2A0A-FD44-8714-CA2D2F2982E3}" type="datetime4">
              <a:rPr lang="tr-TR" smtClean="0"/>
              <a:t>10 Ağustos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unteksgroup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610766" y="2238229"/>
            <a:ext cx="3594254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COMPANY </a:t>
            </a:r>
          </a:p>
          <a:p>
            <a:pPr algn="ctr"/>
            <a:r>
              <a:rPr lang="tr-TR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PROFILE</a:t>
            </a:r>
          </a:p>
          <a:p>
            <a:pPr algn="ctr"/>
            <a:r>
              <a:rPr lang="tr-T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</a:t>
            </a:r>
          </a:p>
        </p:txBody>
      </p:sp>
      <p:pic>
        <p:nvPicPr>
          <p:cNvPr id="5" name="Picture 1" descr="UNTEKS group logo Yeni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09" b="21047"/>
          <a:stretch/>
        </p:blipFill>
        <p:spPr>
          <a:xfrm>
            <a:off x="4756324" y="2762925"/>
            <a:ext cx="3290398" cy="132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5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7"/>
            <a:ext cx="7687733" cy="162357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en-GB" dirty="0"/>
              <a:t>All fastness and psychical tests are applied to all of the lots produced at the quality laboratory</a:t>
            </a:r>
            <a:r>
              <a:rPr lang="tr-TR" dirty="0"/>
              <a:t> </a:t>
            </a:r>
            <a:r>
              <a:rPr lang="en-GB" dirty="0"/>
              <a:t>in accordance with </a:t>
            </a:r>
            <a:r>
              <a:rPr lang="tr-TR" dirty="0" err="1"/>
              <a:t>international</a:t>
            </a:r>
            <a:r>
              <a:rPr lang="tr-TR" dirty="0"/>
              <a:t> </a:t>
            </a:r>
            <a:r>
              <a:rPr lang="tr-TR" dirty="0" err="1"/>
              <a:t>standards</a:t>
            </a:r>
            <a:r>
              <a:rPr lang="tr-TR" dirty="0"/>
              <a:t>.</a:t>
            </a:r>
            <a:r>
              <a:rPr lang="en-GB" dirty="0"/>
              <a:t> </a:t>
            </a:r>
            <a:endParaRPr lang="tr-TR" dirty="0"/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Users\hakan\Documents\EXPORTS\Website\Tanıtım Filmi\Fotolar\Sunu\Görüntü 26 (28.09.2016 10-56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147" y="3384647"/>
            <a:ext cx="4685802" cy="2635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994" y="729741"/>
            <a:ext cx="768773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DYEING HOUSE AND ROTATION PRINTING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29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7"/>
            <a:ext cx="7687733" cy="18419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plant’s</a:t>
            </a:r>
            <a:r>
              <a:rPr lang="tr-TR" dirty="0"/>
              <a:t> </a:t>
            </a:r>
            <a:r>
              <a:rPr lang="tr-TR" dirty="0" err="1"/>
              <a:t>printing</a:t>
            </a:r>
            <a:r>
              <a:rPr lang="tr-TR" dirty="0"/>
              <a:t> </a:t>
            </a:r>
            <a:r>
              <a:rPr lang="tr-TR" dirty="0" err="1"/>
              <a:t>machines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latest</a:t>
            </a:r>
            <a:r>
              <a:rPr lang="tr-TR" dirty="0"/>
              <a:t> </a:t>
            </a:r>
            <a:r>
              <a:rPr lang="tr-TR" dirty="0" err="1"/>
              <a:t>technology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produce</a:t>
            </a:r>
            <a:r>
              <a:rPr lang="tr-TR" dirty="0"/>
              <a:t> an </a:t>
            </a:r>
            <a:r>
              <a:rPr lang="tr-TR" dirty="0" err="1"/>
              <a:t>average</a:t>
            </a:r>
            <a:r>
              <a:rPr lang="tr-TR" dirty="0"/>
              <a:t> of 800 </a:t>
            </a:r>
            <a:r>
              <a:rPr lang="tr-TR" dirty="0" err="1"/>
              <a:t>tons</a:t>
            </a:r>
            <a:r>
              <a:rPr lang="tr-TR" dirty="0"/>
              <a:t> of </a:t>
            </a:r>
            <a:r>
              <a:rPr lang="tr-TR" dirty="0" err="1"/>
              <a:t>printed</a:t>
            </a:r>
            <a:r>
              <a:rPr lang="tr-TR" dirty="0"/>
              <a:t> </a:t>
            </a:r>
            <a:r>
              <a:rPr lang="tr-TR" dirty="0" err="1"/>
              <a:t>fabric</a:t>
            </a:r>
            <a:r>
              <a:rPr lang="tr-TR" dirty="0"/>
              <a:t> </a:t>
            </a:r>
            <a:r>
              <a:rPr lang="tr-TR" dirty="0" err="1"/>
              <a:t>per</a:t>
            </a:r>
            <a:r>
              <a:rPr lang="tr-TR" dirty="0"/>
              <a:t> </a:t>
            </a:r>
            <a:r>
              <a:rPr lang="tr-TR" dirty="0" err="1"/>
              <a:t>month</a:t>
            </a:r>
            <a:r>
              <a:rPr lang="tr-TR" dirty="0"/>
              <a:t>. </a:t>
            </a:r>
          </a:p>
          <a:p>
            <a:pPr marL="68580" indent="0">
              <a:lnSpc>
                <a:spcPct val="150000"/>
              </a:lnSpc>
              <a:buClr>
                <a:schemeClr val="accent1">
                  <a:lumMod val="50000"/>
                </a:schemeClr>
              </a:buClr>
              <a:buNone/>
            </a:pPr>
            <a:endParaRPr lang="tr-TR" dirty="0"/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C:\Users\hakan\Documents\EXPORTS\Website\Tanıtım Filmi\Fotolar\bask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566" y="3521123"/>
            <a:ext cx="4653887" cy="2613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994" y="729741"/>
            <a:ext cx="768773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DYEING HOUSE AND ROTATION PRINTING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9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7"/>
            <a:ext cx="7687733" cy="1671841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/>
              <a:t>A</a:t>
            </a:r>
            <a:r>
              <a:rPr lang="en-US" dirty="0"/>
              <a:t> wide variety of printing techniques such as reactive, pigment, disperse and </a:t>
            </a:r>
            <a:r>
              <a:rPr lang="en-US" dirty="0" err="1"/>
              <a:t>devore</a:t>
            </a:r>
            <a:r>
              <a:rPr lang="tr-TR" dirty="0"/>
              <a:t> (</a:t>
            </a:r>
            <a:r>
              <a:rPr lang="tr-TR" dirty="0" err="1"/>
              <a:t>burn</a:t>
            </a:r>
            <a:r>
              <a:rPr lang="tr-TR" dirty="0"/>
              <a:t> </a:t>
            </a:r>
            <a:r>
              <a:rPr lang="tr-TR" dirty="0" err="1"/>
              <a:t>out</a:t>
            </a:r>
            <a:r>
              <a:rPr lang="tr-TR" dirty="0"/>
              <a:t>)</a:t>
            </a:r>
            <a:r>
              <a:rPr lang="en-US" dirty="0"/>
              <a:t> 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used</a:t>
            </a:r>
            <a:r>
              <a:rPr lang="tr-TR" dirty="0"/>
              <a:t> </a:t>
            </a:r>
            <a:r>
              <a:rPr lang="en-US" dirty="0"/>
              <a:t>to </a:t>
            </a:r>
            <a:r>
              <a:rPr lang="en-GB" dirty="0"/>
              <a:t>offer perfect fabric effects to customers</a:t>
            </a:r>
            <a:r>
              <a:rPr lang="tr-TR" dirty="0"/>
              <a:t>.</a:t>
            </a:r>
            <a:r>
              <a:rPr lang="en-GB" dirty="0"/>
              <a:t> </a:t>
            </a:r>
            <a:endParaRPr lang="tr-TR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:\Users\hakan\Documents\EXPORTS\Website\Tanıtım Filmi\Fotolar\baski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742" y="3405616"/>
            <a:ext cx="4680377" cy="2778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994" y="729741"/>
            <a:ext cx="768773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DYEING HOUSE AND ROTATION PRINTING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04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54" y="1597294"/>
            <a:ext cx="7915701" cy="240149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Garment</a:t>
            </a:r>
            <a:r>
              <a:rPr lang="tr-TR" dirty="0"/>
              <a:t> </a:t>
            </a:r>
            <a:r>
              <a:rPr lang="tr-TR" dirty="0" err="1"/>
              <a:t>Production</a:t>
            </a:r>
            <a:r>
              <a:rPr lang="tr-TR" dirty="0"/>
              <a:t> </a:t>
            </a:r>
            <a:r>
              <a:rPr lang="tr-TR" dirty="0" err="1"/>
              <a:t>Facilities</a:t>
            </a:r>
            <a:r>
              <a:rPr lang="en-GB" dirty="0"/>
              <a:t>,</a:t>
            </a:r>
            <a:r>
              <a:rPr lang="tr-TR" dirty="0"/>
              <a:t> </a:t>
            </a:r>
            <a:r>
              <a:rPr lang="tr-TR" dirty="0" err="1"/>
              <a:t>which</a:t>
            </a:r>
            <a:r>
              <a:rPr lang="tr-TR" dirty="0"/>
              <a:t> is </a:t>
            </a:r>
            <a:r>
              <a:rPr lang="tr-TR" dirty="0" err="1"/>
              <a:t>located</a:t>
            </a:r>
            <a:r>
              <a:rPr lang="tr-TR" dirty="0"/>
              <a:t> in Habibler, </a:t>
            </a:r>
            <a:r>
              <a:rPr lang="tr-TR" dirty="0" err="1"/>
              <a:t>Istanbul</a:t>
            </a:r>
            <a:r>
              <a:rPr lang="tr-TR" dirty="0"/>
              <a:t>, </a:t>
            </a:r>
            <a:r>
              <a:rPr lang="en-GB" dirty="0"/>
              <a:t>ha</a:t>
            </a:r>
            <a:r>
              <a:rPr lang="tr-TR" dirty="0"/>
              <a:t>ve</a:t>
            </a:r>
            <a:r>
              <a:rPr lang="en-GB" dirty="0"/>
              <a:t> reached a manufacturing capacity of 1.000.000 pieces </a:t>
            </a:r>
            <a:r>
              <a:rPr lang="tr-TR" dirty="0" err="1"/>
              <a:t>per</a:t>
            </a:r>
            <a:r>
              <a:rPr lang="tr-TR" dirty="0"/>
              <a:t> </a:t>
            </a:r>
            <a:r>
              <a:rPr lang="en-GB" dirty="0"/>
              <a:t>month. </a:t>
            </a:r>
            <a:endParaRPr lang="tr-TR" dirty="0"/>
          </a:p>
          <a:p>
            <a:pPr>
              <a:lnSpc>
                <a:spcPct val="120000"/>
              </a:lnSpc>
              <a:buClr>
                <a:schemeClr val="accent1">
                  <a:lumMod val="50000"/>
                </a:schemeClr>
              </a:buClr>
            </a:pPr>
            <a:r>
              <a:rPr lang="en-GB" dirty="0"/>
              <a:t>The </a:t>
            </a:r>
            <a:r>
              <a:rPr lang="tr-TR" dirty="0"/>
              <a:t>C</a:t>
            </a:r>
            <a:r>
              <a:rPr lang="en-GB" dirty="0" err="1"/>
              <a:t>ompany’s</a:t>
            </a:r>
            <a:r>
              <a:rPr lang="en-GB" dirty="0"/>
              <a:t> team of specialists in women’s, men’s, and children’s knitwear carries out production on behalf of exclusive domestic and international brands.</a:t>
            </a:r>
            <a:endParaRPr lang="tr-TR" dirty="0"/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43490" y="729741"/>
            <a:ext cx="702474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GARMENT PRODUCTION FACILITIES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11994" y="6080879"/>
            <a:ext cx="7687733" cy="470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ctr">
              <a:buFont typeface="Wingdings 2" pitchFamily="18" charset="2"/>
              <a:buNone/>
            </a:pPr>
            <a:r>
              <a:rPr lang="tr-TR" sz="2000" dirty="0"/>
              <a:t>Habipler, İstanbul / </a:t>
            </a:r>
            <a:r>
              <a:rPr lang="tr-TR" sz="2000" dirty="0" err="1"/>
              <a:t>Turkey</a:t>
            </a:r>
            <a:endParaRPr lang="en-US" sz="2000" dirty="0"/>
          </a:p>
        </p:txBody>
      </p:sp>
      <p:pic>
        <p:nvPicPr>
          <p:cNvPr id="8194" name="Picture 2" descr="C:\Users\hakan\Documents\EXPORTS\Website\Tanıtım Filmi\Fotolar\Ünteks Grup 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506" y="3927995"/>
            <a:ext cx="5243979" cy="2155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80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6"/>
            <a:ext cx="7687733" cy="233326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Unteks</a:t>
            </a:r>
            <a:r>
              <a:rPr lang="tr-TR" dirty="0"/>
              <a:t> </a:t>
            </a:r>
            <a:r>
              <a:rPr lang="tr-TR" dirty="0" err="1"/>
              <a:t>Group’s</a:t>
            </a:r>
            <a:r>
              <a:rPr lang="tr-TR" dirty="0"/>
              <a:t> </a:t>
            </a:r>
            <a:r>
              <a:rPr lang="tr-TR" dirty="0" err="1"/>
              <a:t>structure</a:t>
            </a:r>
            <a:r>
              <a:rPr lang="tr-TR" dirty="0"/>
              <a:t>,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its</a:t>
            </a:r>
            <a:r>
              <a:rPr lang="tr-TR" dirty="0"/>
              <a:t> </a:t>
            </a:r>
            <a:r>
              <a:rPr lang="tr-TR" b="1" dirty="0" err="1"/>
              <a:t>vertical</a:t>
            </a:r>
            <a:r>
              <a:rPr lang="tr-TR" b="1" dirty="0"/>
              <a:t> </a:t>
            </a:r>
            <a:r>
              <a:rPr lang="tr-TR" b="1" dirty="0" err="1"/>
              <a:t>integration</a:t>
            </a:r>
            <a:r>
              <a:rPr lang="tr-TR" b="1" dirty="0"/>
              <a:t> </a:t>
            </a:r>
            <a:r>
              <a:rPr lang="tr-TR" dirty="0" err="1"/>
              <a:t>from</a:t>
            </a:r>
            <a:r>
              <a:rPr lang="tr-TR" dirty="0"/>
              <a:t> </a:t>
            </a:r>
            <a:r>
              <a:rPr lang="tr-TR" dirty="0" err="1"/>
              <a:t>yarn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ready-to-wear</a:t>
            </a:r>
            <a:r>
              <a:rPr lang="tr-TR" dirty="0"/>
              <a:t> </a:t>
            </a:r>
            <a:r>
              <a:rPr lang="tr-TR" dirty="0" err="1"/>
              <a:t>garments</a:t>
            </a:r>
            <a:r>
              <a:rPr lang="tr-TR" dirty="0"/>
              <a:t>, </a:t>
            </a:r>
            <a:r>
              <a:rPr lang="tr-TR" dirty="0" err="1"/>
              <a:t>makes</a:t>
            </a:r>
            <a:r>
              <a:rPr lang="tr-TR" dirty="0"/>
              <a:t> it </a:t>
            </a:r>
            <a:r>
              <a:rPr lang="tr-TR" dirty="0" err="1"/>
              <a:t>possible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meet</a:t>
            </a:r>
            <a:r>
              <a:rPr lang="tr-TR" dirty="0"/>
              <a:t> </a:t>
            </a:r>
            <a:r>
              <a:rPr lang="tr-TR" dirty="0" err="1"/>
              <a:t>domestic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global </a:t>
            </a:r>
            <a:r>
              <a:rPr lang="tr-TR" dirty="0" err="1"/>
              <a:t>customer</a:t>
            </a:r>
            <a:r>
              <a:rPr lang="tr-TR" dirty="0"/>
              <a:t> </a:t>
            </a:r>
            <a:r>
              <a:rPr lang="tr-TR" dirty="0" err="1"/>
              <a:t>demands</a:t>
            </a:r>
            <a:r>
              <a:rPr lang="tr-TR" dirty="0"/>
              <a:t> at an optimum </a:t>
            </a:r>
            <a:r>
              <a:rPr lang="tr-TR" dirty="0" err="1"/>
              <a:t>balance</a:t>
            </a:r>
            <a:r>
              <a:rPr lang="tr-TR" dirty="0"/>
              <a:t> of </a:t>
            </a:r>
            <a:r>
              <a:rPr lang="tr-TR" dirty="0" err="1"/>
              <a:t>price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quality</a:t>
            </a:r>
            <a:r>
              <a:rPr lang="tr-TR" dirty="0"/>
              <a:t>. 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43490" y="729741"/>
            <a:ext cx="702474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GARMENT PRODUCTION FACILITIES</a:t>
            </a:r>
            <a:endParaRPr lang="en-US" dirty="0"/>
          </a:p>
        </p:txBody>
      </p:sp>
      <p:pic>
        <p:nvPicPr>
          <p:cNvPr id="9219" name="Picture 3" descr="C:\Users\hakan\Documents\EXPORTS\Website\Tanıtım Filmi\Fotolar\Sunu\konfeksiyon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252" y="3985145"/>
            <a:ext cx="5181299" cy="2300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29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6"/>
            <a:ext cx="7687733" cy="178735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production</a:t>
            </a:r>
            <a:r>
              <a:rPr lang="tr-TR" dirty="0"/>
              <a:t> </a:t>
            </a:r>
            <a:r>
              <a:rPr lang="tr-TR" dirty="0" err="1"/>
              <a:t>process</a:t>
            </a:r>
            <a:r>
              <a:rPr lang="tr-TR" dirty="0"/>
              <a:t> </a:t>
            </a:r>
            <a:r>
              <a:rPr lang="tr-TR" dirty="0" err="1"/>
              <a:t>utilizes</a:t>
            </a:r>
            <a:r>
              <a:rPr lang="tr-TR" dirty="0"/>
              <a:t> </a:t>
            </a:r>
            <a:r>
              <a:rPr lang="tr-TR" dirty="0" err="1"/>
              <a:t>machines</a:t>
            </a:r>
            <a:r>
              <a:rPr lang="tr-TR" dirty="0"/>
              <a:t> </a:t>
            </a:r>
            <a:r>
              <a:rPr lang="tr-TR" dirty="0" err="1"/>
              <a:t>equipped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lastest</a:t>
            </a:r>
            <a:r>
              <a:rPr lang="tr-TR" dirty="0"/>
              <a:t> </a:t>
            </a:r>
            <a:r>
              <a:rPr lang="tr-TR" dirty="0" err="1"/>
              <a:t>technology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customer</a:t>
            </a:r>
            <a:r>
              <a:rPr lang="tr-TR" dirty="0"/>
              <a:t> </a:t>
            </a:r>
            <a:r>
              <a:rPr lang="tr-TR" dirty="0" err="1"/>
              <a:t>orders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fulfilled</a:t>
            </a:r>
            <a:r>
              <a:rPr lang="tr-TR" dirty="0"/>
              <a:t> </a:t>
            </a:r>
            <a:r>
              <a:rPr lang="tr-TR" dirty="0" err="1"/>
              <a:t>promptly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competently</a:t>
            </a:r>
            <a:r>
              <a:rPr lang="tr-TR" dirty="0"/>
              <a:t>, </a:t>
            </a:r>
            <a:r>
              <a:rPr lang="tr-TR" dirty="0" err="1"/>
              <a:t>thanks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state</a:t>
            </a:r>
            <a:r>
              <a:rPr lang="tr-TR" dirty="0"/>
              <a:t>-of-</a:t>
            </a:r>
            <a:r>
              <a:rPr lang="tr-TR" dirty="0" err="1"/>
              <a:t>the</a:t>
            </a:r>
            <a:r>
              <a:rPr lang="tr-TR" dirty="0"/>
              <a:t>-art </a:t>
            </a:r>
            <a:r>
              <a:rPr lang="tr-TR" dirty="0" err="1"/>
              <a:t>spreader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cutter</a:t>
            </a:r>
            <a:r>
              <a:rPr lang="tr-TR" dirty="0"/>
              <a:t> </a:t>
            </a:r>
            <a:r>
              <a:rPr lang="tr-TR" dirty="0" err="1"/>
              <a:t>machines</a:t>
            </a:r>
            <a:r>
              <a:rPr lang="tr-TR" dirty="0"/>
              <a:t>.  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43490" y="729741"/>
            <a:ext cx="702474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GARMENT PRODUCTION FACILITIES</a:t>
            </a:r>
            <a:endParaRPr lang="en-US" dirty="0"/>
          </a:p>
        </p:txBody>
      </p:sp>
      <p:pic>
        <p:nvPicPr>
          <p:cNvPr id="10242" name="Picture 2" descr="C:\Users\hakan\Documents\EXPORTS\Website\Tanıtım Filmi\Fotolar\Sunu\cutter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075" y="3556235"/>
            <a:ext cx="5376298" cy="2709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51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6"/>
            <a:ext cx="7687733" cy="216912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Unteks</a:t>
            </a:r>
            <a:r>
              <a:rPr lang="tr-TR" dirty="0"/>
              <a:t> Group has </a:t>
            </a:r>
            <a:r>
              <a:rPr lang="tr-TR" dirty="0" err="1"/>
              <a:t>founded</a:t>
            </a:r>
            <a:r>
              <a:rPr lang="tr-TR" dirty="0"/>
              <a:t> a </a:t>
            </a:r>
            <a:r>
              <a:rPr lang="tr-TR" dirty="0" err="1"/>
              <a:t>new</a:t>
            </a:r>
            <a:r>
              <a:rPr lang="tr-TR" dirty="0"/>
              <a:t> </a:t>
            </a:r>
            <a:r>
              <a:rPr lang="tr-TR" dirty="0" err="1"/>
              <a:t>company</a:t>
            </a:r>
            <a:r>
              <a:rPr lang="tr-TR" dirty="0"/>
              <a:t> in April 2017,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purpose</a:t>
            </a:r>
            <a:r>
              <a:rPr lang="tr-TR" dirty="0"/>
              <a:t> of </a:t>
            </a:r>
            <a:r>
              <a:rPr lang="tr-TR" dirty="0" err="1"/>
              <a:t>serving</a:t>
            </a:r>
            <a:r>
              <a:rPr lang="tr-TR" dirty="0"/>
              <a:t> Spanish Market.                                                 </a:t>
            </a:r>
            <a:r>
              <a:rPr lang="tr-TR" i="1" dirty="0" err="1"/>
              <a:t>Unteks</a:t>
            </a:r>
            <a:r>
              <a:rPr lang="tr-TR" i="1" dirty="0"/>
              <a:t> Marketing &amp; Design SL </a:t>
            </a:r>
            <a:r>
              <a:rPr lang="tr-TR" i="1" dirty="0" err="1"/>
              <a:t>employes</a:t>
            </a:r>
            <a:r>
              <a:rPr lang="tr-TR" i="1" dirty="0"/>
              <a:t> </a:t>
            </a:r>
            <a:r>
              <a:rPr lang="tr-TR" i="1" dirty="0" err="1"/>
              <a:t>m</a:t>
            </a:r>
            <a:r>
              <a:rPr lang="tr-TR" dirty="0" err="1"/>
              <a:t>any</a:t>
            </a:r>
            <a:r>
              <a:rPr lang="tr-TR" dirty="0"/>
              <a:t> </a:t>
            </a:r>
            <a:r>
              <a:rPr lang="tr-TR" dirty="0" err="1"/>
              <a:t>talented</a:t>
            </a:r>
            <a:r>
              <a:rPr lang="tr-TR" dirty="0"/>
              <a:t> </a:t>
            </a:r>
            <a:r>
              <a:rPr lang="tr-TR" dirty="0" err="1"/>
              <a:t>designers</a:t>
            </a:r>
            <a:r>
              <a:rPr lang="tr-TR" dirty="0"/>
              <a:t> in </a:t>
            </a:r>
            <a:r>
              <a:rPr lang="tr-TR" dirty="0" err="1"/>
              <a:t>its</a:t>
            </a:r>
            <a:r>
              <a:rPr lang="tr-TR" dirty="0"/>
              <a:t> Barcelona Office, in </a:t>
            </a:r>
            <a:r>
              <a:rPr lang="tr-TR" dirty="0" err="1"/>
              <a:t>order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offer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best</a:t>
            </a:r>
            <a:r>
              <a:rPr lang="tr-TR" dirty="0"/>
              <a:t> </a:t>
            </a:r>
            <a:r>
              <a:rPr lang="tr-TR" dirty="0" err="1"/>
              <a:t>designs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its</a:t>
            </a:r>
            <a:r>
              <a:rPr lang="tr-TR" dirty="0"/>
              <a:t> </a:t>
            </a:r>
            <a:r>
              <a:rPr lang="tr-TR" dirty="0" err="1"/>
              <a:t>valuable</a:t>
            </a:r>
            <a:r>
              <a:rPr lang="tr-TR" dirty="0"/>
              <a:t> </a:t>
            </a:r>
            <a:r>
              <a:rPr lang="tr-TR" dirty="0" err="1"/>
              <a:t>customers</a:t>
            </a:r>
            <a:r>
              <a:rPr lang="tr-TR" dirty="0"/>
              <a:t> </a:t>
            </a:r>
            <a:r>
              <a:rPr lang="tr-TR" dirty="0" err="1"/>
              <a:t>such</a:t>
            </a:r>
            <a:r>
              <a:rPr lang="tr-TR" dirty="0"/>
              <a:t> as Mango, </a:t>
            </a:r>
            <a:r>
              <a:rPr lang="tr-TR" dirty="0" err="1"/>
              <a:t>Violeta</a:t>
            </a:r>
            <a:r>
              <a:rPr lang="tr-TR" dirty="0"/>
              <a:t>, </a:t>
            </a:r>
            <a:r>
              <a:rPr lang="tr-TR" dirty="0" err="1"/>
              <a:t>Pull&amp;Bear</a:t>
            </a:r>
            <a:r>
              <a:rPr lang="tr-TR" dirty="0"/>
              <a:t> </a:t>
            </a:r>
            <a:r>
              <a:rPr lang="tr-TR" dirty="0" err="1"/>
              <a:t>etc</a:t>
            </a:r>
            <a:r>
              <a:rPr lang="tr-TR" dirty="0"/>
              <a:t>.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43490" y="729741"/>
            <a:ext cx="702474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sz="3600" dirty="0"/>
              <a:t>OPERATIONS IN SPAIN</a:t>
            </a:r>
            <a:endParaRPr lang="en-US" sz="3600" dirty="0"/>
          </a:p>
        </p:txBody>
      </p:sp>
      <p:pic>
        <p:nvPicPr>
          <p:cNvPr id="1026" name="Picture 2" descr="barcelona ile ilgili görsel sonucu">
            <a:extLst>
              <a:ext uri="{FF2B5EF4-FFF2-40B4-BE49-F238E27FC236}">
                <a16:creationId xmlns:a16="http://schemas.microsoft.com/office/drawing/2014/main" id="{915D57DC-5959-418F-B446-6BCD6C573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892" y="3821006"/>
            <a:ext cx="4086111" cy="242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66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29741"/>
            <a:ext cx="7024744" cy="799064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/>
              <a:t> UNTEKS GROUP AT A GLANCE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093" y="1692322"/>
            <a:ext cx="7902054" cy="4503761"/>
          </a:xfrm>
        </p:spPr>
        <p:txBody>
          <a:bodyPr>
            <a:normAutofit fontScale="55000" lnSpcReduction="20000"/>
          </a:bodyPr>
          <a:lstStyle/>
          <a:p>
            <a:pPr marL="68580" indent="0" algn="ctr">
              <a:buNone/>
            </a:pPr>
            <a:endParaRPr lang="tr-TR" sz="1300" b="1" dirty="0"/>
          </a:p>
          <a:p>
            <a:pPr>
              <a:lnSpc>
                <a:spcPct val="120000"/>
              </a:lnSpc>
              <a:buClr>
                <a:schemeClr val="accent1">
                  <a:lumMod val="50000"/>
                </a:schemeClr>
              </a:buClr>
            </a:pPr>
            <a:r>
              <a:rPr lang="tr-TR" sz="4400" u="sng" dirty="0" err="1"/>
              <a:t>Fully</a:t>
            </a:r>
            <a:r>
              <a:rPr lang="tr-TR" sz="4400" u="sng" dirty="0"/>
              <a:t> </a:t>
            </a:r>
            <a:r>
              <a:rPr lang="tr-TR" sz="4400" u="sng" dirty="0" err="1"/>
              <a:t>integrated</a:t>
            </a:r>
            <a:r>
              <a:rPr lang="tr-TR" sz="4400" u="sng" dirty="0"/>
              <a:t> </a:t>
            </a:r>
            <a:r>
              <a:rPr lang="tr-TR" sz="4400" dirty="0" err="1"/>
              <a:t>textile</a:t>
            </a:r>
            <a:r>
              <a:rPr lang="tr-TR" sz="4400" dirty="0"/>
              <a:t> </a:t>
            </a:r>
            <a:r>
              <a:rPr lang="tr-TR" sz="4400" dirty="0" err="1"/>
              <a:t>group</a:t>
            </a:r>
            <a:endParaRPr lang="tr-TR" sz="4400" dirty="0"/>
          </a:p>
          <a:p>
            <a:pPr lvl="0">
              <a:lnSpc>
                <a:spcPct val="120000"/>
              </a:lnSpc>
              <a:buClr>
                <a:schemeClr val="accent1">
                  <a:lumMod val="50000"/>
                </a:schemeClr>
              </a:buClr>
            </a:pPr>
            <a:r>
              <a:rPr lang="tr-TR" sz="4400" dirty="0" err="1"/>
              <a:t>More</a:t>
            </a:r>
            <a:r>
              <a:rPr lang="tr-TR" sz="4400" dirty="0"/>
              <a:t> </a:t>
            </a:r>
            <a:r>
              <a:rPr lang="tr-TR" sz="4400" dirty="0" err="1"/>
              <a:t>than</a:t>
            </a:r>
            <a:r>
              <a:rPr lang="tr-TR" sz="4400" dirty="0"/>
              <a:t> 1000 </a:t>
            </a:r>
            <a:r>
              <a:rPr lang="tr-TR" sz="4400" dirty="0" err="1"/>
              <a:t>employees</a:t>
            </a:r>
            <a:endParaRPr lang="tr-TR" sz="4400" dirty="0"/>
          </a:p>
          <a:p>
            <a:pPr>
              <a:lnSpc>
                <a:spcPct val="120000"/>
              </a:lnSpc>
              <a:buClr>
                <a:schemeClr val="accent1">
                  <a:lumMod val="50000"/>
                </a:schemeClr>
              </a:buClr>
            </a:pPr>
            <a:r>
              <a:rPr lang="tr-TR" sz="4400" dirty="0" err="1"/>
              <a:t>Monthly</a:t>
            </a:r>
            <a:r>
              <a:rPr lang="tr-TR" sz="4400" dirty="0"/>
              <a:t> 1.000 </a:t>
            </a:r>
            <a:r>
              <a:rPr lang="tr-TR" sz="4400" dirty="0" err="1"/>
              <a:t>tons</a:t>
            </a:r>
            <a:r>
              <a:rPr lang="tr-TR" sz="4400" dirty="0"/>
              <a:t> </a:t>
            </a:r>
            <a:r>
              <a:rPr lang="tr-TR" sz="4400" dirty="0" err="1"/>
              <a:t>yarn</a:t>
            </a:r>
            <a:r>
              <a:rPr lang="tr-TR" sz="4400" dirty="0"/>
              <a:t> </a:t>
            </a:r>
            <a:r>
              <a:rPr lang="tr-TR" sz="4400" dirty="0" err="1"/>
              <a:t>production</a:t>
            </a:r>
            <a:endParaRPr lang="tr-TR" sz="4400" dirty="0"/>
          </a:p>
          <a:p>
            <a:pPr>
              <a:lnSpc>
                <a:spcPct val="120000"/>
              </a:lnSpc>
              <a:buClr>
                <a:schemeClr val="accent1">
                  <a:lumMod val="50000"/>
                </a:schemeClr>
              </a:buClr>
            </a:pPr>
            <a:r>
              <a:rPr lang="tr-TR" sz="4400" dirty="0" err="1"/>
              <a:t>Monthly</a:t>
            </a:r>
            <a:r>
              <a:rPr lang="tr-TR" sz="4400" dirty="0"/>
              <a:t> 1.500 </a:t>
            </a:r>
            <a:r>
              <a:rPr lang="tr-TR" sz="4400" dirty="0" err="1"/>
              <a:t>tons</a:t>
            </a:r>
            <a:r>
              <a:rPr lang="tr-TR" sz="4400" dirty="0"/>
              <a:t> </a:t>
            </a:r>
            <a:r>
              <a:rPr lang="tr-TR" sz="4400" dirty="0" err="1"/>
              <a:t>dyed</a:t>
            </a:r>
            <a:r>
              <a:rPr lang="tr-TR" sz="4400" dirty="0"/>
              <a:t> </a:t>
            </a:r>
            <a:r>
              <a:rPr lang="tr-TR" sz="4400" dirty="0" err="1"/>
              <a:t>and</a:t>
            </a:r>
            <a:r>
              <a:rPr lang="tr-TR" sz="4400" dirty="0"/>
              <a:t> </a:t>
            </a:r>
            <a:r>
              <a:rPr lang="tr-TR" sz="4400" dirty="0" err="1"/>
              <a:t>printed</a:t>
            </a:r>
            <a:r>
              <a:rPr lang="tr-TR" sz="4400" dirty="0"/>
              <a:t> </a:t>
            </a:r>
            <a:r>
              <a:rPr lang="tr-TR" sz="4400" dirty="0" err="1"/>
              <a:t>fabric</a:t>
            </a:r>
            <a:r>
              <a:rPr lang="tr-TR" sz="4400" dirty="0"/>
              <a:t> </a:t>
            </a:r>
            <a:r>
              <a:rPr lang="tr-TR" sz="4400" dirty="0" err="1"/>
              <a:t>production</a:t>
            </a:r>
            <a:endParaRPr lang="tr-TR" sz="4400" dirty="0"/>
          </a:p>
          <a:p>
            <a:pPr>
              <a:lnSpc>
                <a:spcPct val="120000"/>
              </a:lnSpc>
              <a:buClr>
                <a:schemeClr val="accent1">
                  <a:lumMod val="50000"/>
                </a:schemeClr>
              </a:buClr>
            </a:pPr>
            <a:r>
              <a:rPr lang="tr-TR" sz="4400" dirty="0" err="1"/>
              <a:t>Monthly</a:t>
            </a:r>
            <a:r>
              <a:rPr lang="tr-TR" sz="4400" dirty="0"/>
              <a:t> 1.000.000 </a:t>
            </a:r>
            <a:r>
              <a:rPr lang="tr-TR" sz="4400" dirty="0" err="1"/>
              <a:t>pieces</a:t>
            </a:r>
            <a:r>
              <a:rPr lang="tr-TR" sz="4400" dirty="0"/>
              <a:t> </a:t>
            </a:r>
            <a:r>
              <a:rPr lang="tr-TR" sz="4400" dirty="0" err="1"/>
              <a:t>garment</a:t>
            </a:r>
            <a:r>
              <a:rPr lang="tr-TR" sz="4400" dirty="0"/>
              <a:t> </a:t>
            </a:r>
            <a:r>
              <a:rPr lang="tr-TR" sz="4400" dirty="0" err="1"/>
              <a:t>production</a:t>
            </a:r>
            <a:endParaRPr lang="tr-TR" sz="4400" dirty="0"/>
          </a:p>
          <a:p>
            <a:pPr>
              <a:lnSpc>
                <a:spcPct val="120000"/>
              </a:lnSpc>
              <a:buClr>
                <a:schemeClr val="accent1">
                  <a:lumMod val="50000"/>
                </a:schemeClr>
              </a:buClr>
            </a:pPr>
            <a:r>
              <a:rPr lang="tr-TR" sz="4400" dirty="0" err="1"/>
              <a:t>One</a:t>
            </a:r>
            <a:r>
              <a:rPr lang="tr-TR" sz="4400" dirty="0"/>
              <a:t> </a:t>
            </a:r>
            <a:r>
              <a:rPr lang="en-GB" sz="4400" dirty="0"/>
              <a:t>of the Top 500 Export Companies of  Turkey in 201</a:t>
            </a:r>
            <a:r>
              <a:rPr lang="tr-TR" sz="4400" dirty="0"/>
              <a:t>7</a:t>
            </a:r>
          </a:p>
          <a:p>
            <a:pPr>
              <a:lnSpc>
                <a:spcPct val="120000"/>
              </a:lnSpc>
              <a:buClr>
                <a:schemeClr val="accent1">
                  <a:lumMod val="50000"/>
                </a:schemeClr>
              </a:buClr>
            </a:pPr>
            <a:r>
              <a:rPr lang="tr-TR" sz="4400" dirty="0" err="1"/>
              <a:t>One</a:t>
            </a:r>
            <a:r>
              <a:rPr lang="tr-TR" sz="4400" dirty="0"/>
              <a:t> </a:t>
            </a:r>
            <a:r>
              <a:rPr lang="en-GB" sz="4400" dirty="0"/>
              <a:t>of the Top 1000 Turkish Industrial Enterprises (201</a:t>
            </a:r>
            <a:r>
              <a:rPr lang="tr-TR" sz="4400" dirty="0"/>
              <a:t>7)</a:t>
            </a:r>
            <a:r>
              <a:rPr lang="en-GB" sz="4400" dirty="0"/>
              <a:t> </a:t>
            </a:r>
            <a:endParaRPr lang="tr-TR" sz="44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529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3493827"/>
            <a:ext cx="7874000" cy="2975212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tr-TR" sz="2000" b="1" dirty="0"/>
              <a:t>HEAD OFFICE</a:t>
            </a:r>
          </a:p>
          <a:p>
            <a:pPr marL="68580" indent="0" algn="ctr">
              <a:buNone/>
            </a:pPr>
            <a:r>
              <a:rPr lang="tr-TR" sz="2000" dirty="0"/>
              <a:t>Eski Habibler Mah. Eski Edirne Asfaltı No: 987</a:t>
            </a:r>
          </a:p>
          <a:p>
            <a:pPr marL="68580" indent="0" algn="ctr">
              <a:buNone/>
            </a:pPr>
            <a:r>
              <a:rPr lang="tr-TR" sz="2000" dirty="0" err="1"/>
              <a:t>Sultangazi</a:t>
            </a:r>
            <a:r>
              <a:rPr lang="tr-TR" sz="2000" dirty="0"/>
              <a:t> / İstanbul / TURKEY</a:t>
            </a:r>
          </a:p>
          <a:p>
            <a:pPr marL="68580" indent="0" algn="ctr">
              <a:buNone/>
            </a:pPr>
            <a:endParaRPr lang="tr-TR" sz="1000" dirty="0"/>
          </a:p>
          <a:p>
            <a:pPr marL="68580" indent="0" algn="ctr">
              <a:buNone/>
            </a:pPr>
            <a:r>
              <a:rPr lang="tr-TR" sz="2000" dirty="0"/>
              <a:t>   +90 (212) 475 51 25     +90 (530) 387 20 12      </a:t>
            </a:r>
          </a:p>
          <a:p>
            <a:pPr marL="68580" indent="0" algn="ctr">
              <a:buNone/>
            </a:pPr>
            <a:r>
              <a:rPr lang="tr-TR" sz="1000" dirty="0"/>
              <a:t>  </a:t>
            </a:r>
          </a:p>
          <a:p>
            <a:pPr marL="68580" lvl="0" indent="0" algn="ctr">
              <a:buClr>
                <a:schemeClr val="accent2">
                  <a:lumMod val="50000"/>
                </a:schemeClr>
              </a:buClr>
              <a:buSzPct val="100000"/>
              <a:buNone/>
            </a:pPr>
            <a:r>
              <a:rPr lang="tr-TR" sz="2000" b="1" i="1" dirty="0">
                <a:hlinkClick r:id="rId2"/>
              </a:rPr>
              <a:t>www.unteksgroup.com</a:t>
            </a:r>
            <a:endParaRPr lang="tr-TR" sz="2000" b="1" i="1" dirty="0"/>
          </a:p>
        </p:txBody>
      </p:sp>
      <p:pic>
        <p:nvPicPr>
          <p:cNvPr id="4" name="Picture 3" descr="UNTEKS logo Yeni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" t="21242" r="108" b="17417"/>
          <a:stretch/>
        </p:blipFill>
        <p:spPr>
          <a:xfrm>
            <a:off x="5571066" y="0"/>
            <a:ext cx="1591734" cy="590127"/>
          </a:xfrm>
          <a:prstGeom prst="rect">
            <a:avLst/>
          </a:prstGeom>
        </p:spPr>
      </p:pic>
      <p:pic>
        <p:nvPicPr>
          <p:cNvPr id="2" name="Picture 1" descr="UNTEKS group logo Yeni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09" b="21047"/>
          <a:stretch/>
        </p:blipFill>
        <p:spPr>
          <a:xfrm>
            <a:off x="2015067" y="1173937"/>
            <a:ext cx="5147733" cy="206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599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8797"/>
            <a:ext cx="7024744" cy="799064"/>
          </a:xfrm>
        </p:spPr>
        <p:txBody>
          <a:bodyPr/>
          <a:lstStyle/>
          <a:p>
            <a:pPr algn="ctr"/>
            <a:r>
              <a:rPr lang="en-US" dirty="0"/>
              <a:t>UNTEKS</a:t>
            </a:r>
            <a:r>
              <a:rPr lang="tr-TR" dirty="0"/>
              <a:t> </a:t>
            </a:r>
            <a:r>
              <a:rPr lang="en-US" dirty="0"/>
              <a:t>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865" y="1606396"/>
            <a:ext cx="7601803" cy="2133094"/>
          </a:xfrm>
        </p:spPr>
        <p:txBody>
          <a:bodyPr>
            <a:normAutofit fontScale="92500"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Unteks</a:t>
            </a:r>
            <a:r>
              <a:rPr lang="tr-TR" dirty="0"/>
              <a:t> </a:t>
            </a:r>
            <a:r>
              <a:rPr lang="tr-TR" dirty="0" err="1"/>
              <a:t>Group’s</a:t>
            </a:r>
            <a:r>
              <a:rPr lang="tr-TR" dirty="0"/>
              <a:t> </a:t>
            </a:r>
            <a:r>
              <a:rPr lang="tr-TR" dirty="0" err="1"/>
              <a:t>operations</a:t>
            </a:r>
            <a:r>
              <a:rPr lang="tr-TR" dirty="0"/>
              <a:t> in </a:t>
            </a:r>
            <a:r>
              <a:rPr lang="tr-TR" dirty="0" err="1"/>
              <a:t>textile</a:t>
            </a:r>
            <a:r>
              <a:rPr lang="tr-TR" dirty="0"/>
              <a:t> </a:t>
            </a:r>
            <a:r>
              <a:rPr lang="tr-TR" dirty="0" err="1"/>
              <a:t>sector</a:t>
            </a:r>
            <a:r>
              <a:rPr lang="tr-TR" dirty="0"/>
              <a:t> </a:t>
            </a:r>
            <a:r>
              <a:rPr lang="tr-TR" dirty="0" err="1"/>
              <a:t>roots</a:t>
            </a:r>
            <a:r>
              <a:rPr lang="tr-TR" dirty="0"/>
              <a:t> </a:t>
            </a:r>
            <a:r>
              <a:rPr lang="tr-TR" dirty="0" err="1"/>
              <a:t>back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1992.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Group’s</a:t>
            </a:r>
            <a:r>
              <a:rPr lang="tr-TR" dirty="0"/>
              <a:t> </a:t>
            </a:r>
            <a:r>
              <a:rPr lang="tr-TR" dirty="0" err="1"/>
              <a:t>operations</a:t>
            </a:r>
            <a:r>
              <a:rPr lang="tr-TR" dirty="0"/>
              <a:t> </a:t>
            </a:r>
            <a:r>
              <a:rPr lang="tr-TR" dirty="0" err="1"/>
              <a:t>which</a:t>
            </a:r>
            <a:r>
              <a:rPr lang="tr-TR" dirty="0"/>
              <a:t> </a:t>
            </a:r>
            <a:r>
              <a:rPr lang="tr-TR" dirty="0" err="1"/>
              <a:t>started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production</a:t>
            </a:r>
            <a:r>
              <a:rPr lang="tr-TR" dirty="0"/>
              <a:t> of </a:t>
            </a:r>
            <a:r>
              <a:rPr lang="tr-TR" dirty="0" err="1"/>
              <a:t>apparel</a:t>
            </a:r>
            <a:r>
              <a:rPr lang="tr-TR" dirty="0"/>
              <a:t>, </a:t>
            </a:r>
            <a:r>
              <a:rPr lang="tr-TR" dirty="0" err="1"/>
              <a:t>have</a:t>
            </a:r>
            <a:r>
              <a:rPr lang="tr-TR" dirty="0"/>
              <a:t> </a:t>
            </a:r>
            <a:r>
              <a:rPr lang="tr-TR" dirty="0" err="1"/>
              <a:t>now</a:t>
            </a:r>
            <a:r>
              <a:rPr lang="tr-TR" dirty="0"/>
              <a:t> </a:t>
            </a:r>
            <a:r>
              <a:rPr lang="tr-TR" dirty="0" err="1"/>
              <a:t>expanded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become</a:t>
            </a:r>
            <a:r>
              <a:rPr lang="tr-TR" dirty="0"/>
              <a:t> a </a:t>
            </a:r>
            <a:r>
              <a:rPr lang="tr-TR" dirty="0" err="1"/>
              <a:t>vertically</a:t>
            </a:r>
            <a:r>
              <a:rPr lang="tr-TR" dirty="0"/>
              <a:t> </a:t>
            </a:r>
            <a:r>
              <a:rPr lang="tr-TR" dirty="0" err="1"/>
              <a:t>integrated</a:t>
            </a:r>
            <a:r>
              <a:rPr lang="tr-TR" dirty="0"/>
              <a:t> </a:t>
            </a:r>
            <a:r>
              <a:rPr lang="tr-TR" dirty="0" err="1"/>
              <a:t>textile</a:t>
            </a:r>
            <a:r>
              <a:rPr lang="tr-TR" dirty="0"/>
              <a:t> </a:t>
            </a:r>
            <a:r>
              <a:rPr lang="tr-TR" dirty="0" err="1"/>
              <a:t>company</a:t>
            </a:r>
            <a:r>
              <a:rPr lang="tr-TR" dirty="0"/>
              <a:t>. </a:t>
            </a: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hakan\Documents\ÜNTEKS\Tanıtım Dokümanları\Resimler\bann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696" y="3785944"/>
            <a:ext cx="5190552" cy="25178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1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29741"/>
            <a:ext cx="7024744" cy="799064"/>
          </a:xfrm>
        </p:spPr>
        <p:txBody>
          <a:bodyPr/>
          <a:lstStyle/>
          <a:p>
            <a:pPr algn="ctr"/>
            <a:r>
              <a:rPr lang="en-US" dirty="0"/>
              <a:t>UNTEKS</a:t>
            </a:r>
            <a:r>
              <a:rPr lang="tr-TR" dirty="0"/>
              <a:t> </a:t>
            </a:r>
            <a:r>
              <a:rPr lang="en-US" dirty="0"/>
              <a:t>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51378"/>
            <a:ext cx="6777317" cy="3630305"/>
          </a:xfrm>
        </p:spPr>
        <p:txBody>
          <a:bodyPr>
            <a:normAutofit fontScale="62500" lnSpcReduction="20000"/>
          </a:bodyPr>
          <a:lstStyle/>
          <a:p>
            <a:pPr marL="68580" indent="0" algn="ctr">
              <a:lnSpc>
                <a:spcPct val="170000"/>
              </a:lnSpc>
              <a:buClr>
                <a:schemeClr val="accent1">
                  <a:lumMod val="50000"/>
                </a:schemeClr>
              </a:buClr>
              <a:buNone/>
            </a:pPr>
            <a:r>
              <a:rPr lang="tr-TR" sz="4400" b="1" dirty="0" err="1"/>
              <a:t>Group’s</a:t>
            </a:r>
            <a:r>
              <a:rPr lang="tr-TR" sz="4400" b="1" dirty="0"/>
              <a:t> Operations:</a:t>
            </a:r>
          </a:p>
          <a:p>
            <a:pPr lvl="0">
              <a:lnSpc>
                <a:spcPct val="170000"/>
              </a:lnSpc>
              <a:buClr>
                <a:schemeClr val="accent1">
                  <a:lumMod val="50000"/>
                </a:schemeClr>
              </a:buClr>
            </a:pPr>
            <a:r>
              <a:rPr lang="tr-TR" sz="3800" dirty="0" err="1"/>
              <a:t>Cotton</a:t>
            </a:r>
            <a:r>
              <a:rPr lang="tr-TR" sz="3800" dirty="0"/>
              <a:t> </a:t>
            </a:r>
            <a:r>
              <a:rPr lang="tr-TR" sz="3800" dirty="0" err="1"/>
              <a:t>Yarn</a:t>
            </a:r>
            <a:r>
              <a:rPr lang="tr-TR" sz="3800" dirty="0"/>
              <a:t> </a:t>
            </a:r>
            <a:r>
              <a:rPr lang="tr-TR" sz="3800" dirty="0" err="1"/>
              <a:t>Production</a:t>
            </a:r>
            <a:endParaRPr lang="tr-TR" sz="3800" dirty="0"/>
          </a:p>
          <a:p>
            <a:pPr lvl="0">
              <a:lnSpc>
                <a:spcPct val="170000"/>
              </a:lnSpc>
              <a:buClr>
                <a:schemeClr val="accent1">
                  <a:lumMod val="50000"/>
                </a:schemeClr>
              </a:buClr>
            </a:pPr>
            <a:r>
              <a:rPr lang="tr-TR" sz="3800" dirty="0" err="1"/>
              <a:t>Knitting</a:t>
            </a:r>
            <a:r>
              <a:rPr lang="tr-TR" sz="3800" dirty="0"/>
              <a:t> </a:t>
            </a:r>
          </a:p>
          <a:p>
            <a:pPr lvl="0">
              <a:lnSpc>
                <a:spcPct val="170000"/>
              </a:lnSpc>
              <a:buClr>
                <a:schemeClr val="accent1">
                  <a:lumMod val="50000"/>
                </a:schemeClr>
              </a:buClr>
            </a:pPr>
            <a:r>
              <a:rPr lang="tr-TR" sz="3800" dirty="0" err="1"/>
              <a:t>Dyeing</a:t>
            </a:r>
            <a:r>
              <a:rPr lang="tr-TR" sz="3800" dirty="0"/>
              <a:t> </a:t>
            </a:r>
            <a:r>
              <a:rPr lang="tr-TR" sz="3800" dirty="0" err="1"/>
              <a:t>and</a:t>
            </a:r>
            <a:r>
              <a:rPr lang="tr-TR" sz="3800" dirty="0"/>
              <a:t> Printing</a:t>
            </a:r>
          </a:p>
          <a:p>
            <a:pPr lvl="0">
              <a:lnSpc>
                <a:spcPct val="170000"/>
              </a:lnSpc>
              <a:buClr>
                <a:schemeClr val="accent1">
                  <a:lumMod val="50000"/>
                </a:schemeClr>
              </a:buClr>
            </a:pPr>
            <a:r>
              <a:rPr lang="tr-TR" sz="3800" dirty="0" err="1"/>
              <a:t>Garment</a:t>
            </a:r>
            <a:r>
              <a:rPr lang="tr-TR" sz="3800" dirty="0"/>
              <a:t> </a:t>
            </a:r>
            <a:r>
              <a:rPr lang="tr-TR" sz="3800" dirty="0" err="1"/>
              <a:t>Production</a:t>
            </a:r>
            <a:endParaRPr lang="tr-TR" sz="3800" dirty="0"/>
          </a:p>
          <a:p>
            <a:pPr marL="68580" indent="0">
              <a:buNone/>
            </a:pPr>
            <a:r>
              <a:rPr lang="tr-TR" dirty="0"/>
              <a:t> </a:t>
            </a:r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hakan\Documents\EXPORTS\Website\Tanıtım Filmi\Fotolar\Ünteks Grup 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273" y="3384644"/>
            <a:ext cx="3302781" cy="3087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28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7"/>
            <a:ext cx="7687733" cy="2019362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Unteks</a:t>
            </a:r>
            <a:r>
              <a:rPr lang="tr-TR" dirty="0"/>
              <a:t> </a:t>
            </a:r>
            <a:r>
              <a:rPr lang="tr-TR" dirty="0" err="1"/>
              <a:t>Yarn</a:t>
            </a:r>
            <a:r>
              <a:rPr lang="tr-TR" dirty="0"/>
              <a:t> </a:t>
            </a:r>
            <a:r>
              <a:rPr lang="tr-TR" dirty="0" err="1"/>
              <a:t>Mill</a:t>
            </a:r>
            <a:r>
              <a:rPr lang="tr-TR" dirty="0"/>
              <a:t>, </a:t>
            </a:r>
            <a:r>
              <a:rPr lang="tr-TR" dirty="0" err="1"/>
              <a:t>which</a:t>
            </a:r>
            <a:r>
              <a:rPr lang="tr-TR" dirty="0"/>
              <a:t> has a </a:t>
            </a:r>
            <a:r>
              <a:rPr lang="tr-TR" dirty="0" err="1"/>
              <a:t>closed</a:t>
            </a:r>
            <a:r>
              <a:rPr lang="tr-TR" dirty="0"/>
              <a:t> </a:t>
            </a:r>
            <a:r>
              <a:rPr lang="tr-TR" dirty="0" err="1"/>
              <a:t>area</a:t>
            </a:r>
            <a:r>
              <a:rPr lang="tr-TR" dirty="0"/>
              <a:t> of 25.000 m2, is </a:t>
            </a:r>
            <a:r>
              <a:rPr lang="tr-TR" dirty="0" err="1"/>
              <a:t>established</a:t>
            </a:r>
            <a:r>
              <a:rPr lang="tr-TR" dirty="0"/>
              <a:t> in Diyarbakır, </a:t>
            </a:r>
            <a:r>
              <a:rPr lang="tr-TR" dirty="0" err="1"/>
              <a:t>and</a:t>
            </a:r>
            <a:r>
              <a:rPr lang="tr-TR" dirty="0"/>
              <a:t> has a </a:t>
            </a:r>
            <a:r>
              <a:rPr lang="tr-TR" dirty="0" err="1"/>
              <a:t>monthly</a:t>
            </a:r>
            <a:r>
              <a:rPr lang="tr-TR" dirty="0"/>
              <a:t> </a:t>
            </a:r>
            <a:r>
              <a:rPr lang="tr-TR" dirty="0" err="1"/>
              <a:t>capacity</a:t>
            </a:r>
            <a:r>
              <a:rPr lang="tr-TR" dirty="0"/>
              <a:t> of 1.000 </a:t>
            </a:r>
            <a:r>
              <a:rPr lang="tr-TR" dirty="0" err="1"/>
              <a:t>tons</a:t>
            </a:r>
            <a:r>
              <a:rPr lang="tr-TR" dirty="0"/>
              <a:t>  </a:t>
            </a:r>
            <a:r>
              <a:rPr lang="tr-TR" dirty="0" err="1"/>
              <a:t>open-end</a:t>
            </a:r>
            <a:r>
              <a:rPr lang="tr-TR" dirty="0"/>
              <a:t> </a:t>
            </a:r>
            <a:r>
              <a:rPr lang="tr-TR" dirty="0" err="1"/>
              <a:t>cotton</a:t>
            </a:r>
            <a:r>
              <a:rPr lang="tr-TR" dirty="0"/>
              <a:t> </a:t>
            </a:r>
            <a:r>
              <a:rPr lang="tr-TR" dirty="0" err="1"/>
              <a:t>yarn</a:t>
            </a:r>
            <a:r>
              <a:rPr lang="tr-TR" dirty="0"/>
              <a:t>.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43490" y="729741"/>
            <a:ext cx="702474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YARN MILL</a:t>
            </a:r>
            <a:endParaRPr lang="en-US" dirty="0"/>
          </a:p>
        </p:txBody>
      </p:sp>
      <p:pic>
        <p:nvPicPr>
          <p:cNvPr id="10" name="Picture 2" descr="C:\Users\hakan\AppData\Local\Microsoft\Windows\Temporary Internet Files\Content.Outlook\72W8Q9ID\Görüntü 2 (28.09.2016 10-08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050" y="3507469"/>
            <a:ext cx="4554504" cy="2561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711994" y="6080879"/>
            <a:ext cx="7687733" cy="470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ctr">
              <a:buFont typeface="Wingdings 2" pitchFamily="18" charset="2"/>
              <a:buNone/>
            </a:pPr>
            <a:r>
              <a:rPr lang="tr-TR" sz="2000" dirty="0"/>
              <a:t>Diyarbakır / </a:t>
            </a:r>
            <a:r>
              <a:rPr lang="tr-TR" sz="2000" dirty="0" err="1"/>
              <a:t>Turkey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7513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7"/>
            <a:ext cx="7687733" cy="148709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Factory</a:t>
            </a:r>
            <a:r>
              <a:rPr lang="tr-TR" dirty="0"/>
              <a:t>, </a:t>
            </a:r>
            <a:r>
              <a:rPr lang="tr-TR" dirty="0" err="1"/>
              <a:t>equipped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state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art </a:t>
            </a:r>
            <a:r>
              <a:rPr lang="tr-TR" dirty="0" err="1"/>
              <a:t>machinery</a:t>
            </a:r>
            <a:r>
              <a:rPr lang="tr-TR" dirty="0"/>
              <a:t>, </a:t>
            </a:r>
            <a:r>
              <a:rPr lang="tr-TR" dirty="0" err="1"/>
              <a:t>started</a:t>
            </a:r>
            <a:r>
              <a:rPr lang="tr-TR" dirty="0"/>
              <a:t> </a:t>
            </a:r>
            <a:r>
              <a:rPr lang="tr-TR" dirty="0" err="1"/>
              <a:t>its</a:t>
            </a:r>
            <a:r>
              <a:rPr lang="tr-TR" dirty="0"/>
              <a:t> </a:t>
            </a:r>
            <a:r>
              <a:rPr lang="tr-TR" dirty="0" err="1"/>
              <a:t>operations</a:t>
            </a:r>
            <a:r>
              <a:rPr lang="tr-TR" dirty="0"/>
              <a:t> in </a:t>
            </a:r>
            <a:r>
              <a:rPr lang="tr-TR" dirty="0" err="1"/>
              <a:t>March</a:t>
            </a:r>
            <a:r>
              <a:rPr lang="tr-TR" dirty="0"/>
              <a:t> 2015. </a:t>
            </a:r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43490" y="729741"/>
            <a:ext cx="702474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YARN MILL</a:t>
            </a:r>
            <a:endParaRPr lang="en-US" dirty="0"/>
          </a:p>
        </p:txBody>
      </p:sp>
      <p:pic>
        <p:nvPicPr>
          <p:cNvPr id="3074" name="Picture 2" descr="C:\Users\hakan\Documents\EXPORTS\Website\Tanıtım Filmi\Fotolar\Sunu\Görüntü 5 (28.09.2016 10-3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164" y="3248167"/>
            <a:ext cx="5050431" cy="2840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97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6"/>
            <a:ext cx="7687733" cy="1721637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Unteks</a:t>
            </a:r>
            <a:r>
              <a:rPr lang="tr-TR" dirty="0"/>
              <a:t> </a:t>
            </a:r>
            <a:r>
              <a:rPr lang="tr-TR" dirty="0" err="1"/>
              <a:t>Knitting</a:t>
            </a:r>
            <a:r>
              <a:rPr lang="tr-TR" dirty="0"/>
              <a:t> </a:t>
            </a:r>
            <a:r>
              <a:rPr lang="tr-TR" dirty="0" err="1"/>
              <a:t>factory</a:t>
            </a:r>
            <a:r>
              <a:rPr lang="tr-TR" dirty="0"/>
              <a:t> </a:t>
            </a:r>
            <a:r>
              <a:rPr lang="tr-TR" dirty="0" err="1"/>
              <a:t>operates</a:t>
            </a:r>
            <a:r>
              <a:rPr lang="tr-TR" dirty="0"/>
              <a:t> in a </a:t>
            </a:r>
            <a:r>
              <a:rPr lang="tr-TR" dirty="0" err="1"/>
              <a:t>closed</a:t>
            </a:r>
            <a:r>
              <a:rPr lang="tr-TR" dirty="0"/>
              <a:t> </a:t>
            </a:r>
            <a:r>
              <a:rPr lang="tr-TR" dirty="0" err="1"/>
              <a:t>area</a:t>
            </a:r>
            <a:r>
              <a:rPr lang="tr-TR" dirty="0"/>
              <a:t> of 20,000 m2 in Saray, Tekirdağ. 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Monthly</a:t>
            </a:r>
            <a:r>
              <a:rPr lang="tr-TR" dirty="0"/>
              <a:t> </a:t>
            </a:r>
            <a:r>
              <a:rPr lang="tr-TR" dirty="0" err="1"/>
              <a:t>capacity</a:t>
            </a:r>
            <a:r>
              <a:rPr lang="tr-TR" dirty="0"/>
              <a:t> is 2.000 </a:t>
            </a:r>
            <a:r>
              <a:rPr lang="tr-TR" dirty="0" err="1"/>
              <a:t>tons</a:t>
            </a:r>
            <a:r>
              <a:rPr lang="tr-TR" dirty="0"/>
              <a:t>.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43490" y="729741"/>
            <a:ext cx="702474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KNITTING MILL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11994" y="6080879"/>
            <a:ext cx="7687733" cy="470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ctr">
              <a:buFont typeface="Wingdings 2" pitchFamily="18" charset="2"/>
              <a:buNone/>
            </a:pPr>
            <a:r>
              <a:rPr lang="tr-TR" sz="2000" dirty="0"/>
              <a:t>Saray, Tekirdağ / </a:t>
            </a:r>
            <a:r>
              <a:rPr lang="tr-TR" sz="2000" dirty="0" err="1"/>
              <a:t>Turkey</a:t>
            </a:r>
            <a:endParaRPr lang="en-US" sz="2000" dirty="0"/>
          </a:p>
        </p:txBody>
      </p:sp>
      <p:pic>
        <p:nvPicPr>
          <p:cNvPr id="3075" name="Picture 3" descr="C:\Users\hakan\Documents\EXPORTS\Website\Tanıtım Filmi\Fotolar\Sunu\Görüntü 3 (28.09.2016 10-1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342" y="3446120"/>
            <a:ext cx="4640835" cy="2610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94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6"/>
            <a:ext cx="7687733" cy="4612436"/>
          </a:xfrm>
        </p:spPr>
        <p:txBody>
          <a:bodyPr>
            <a:noAutofit/>
          </a:bodyPr>
          <a:lstStyle/>
          <a:p>
            <a:pPr marL="68580" indent="0" algn="ctr">
              <a:buClr>
                <a:schemeClr val="accent1">
                  <a:lumMod val="50000"/>
                </a:schemeClr>
              </a:buClr>
              <a:buNone/>
            </a:pP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Knitting</a:t>
            </a:r>
            <a:r>
              <a:rPr lang="tr-TR" dirty="0"/>
              <a:t> </a:t>
            </a:r>
            <a:r>
              <a:rPr lang="tr-TR" dirty="0" err="1"/>
              <a:t>Mill</a:t>
            </a:r>
            <a:r>
              <a:rPr lang="tr-TR" dirty="0"/>
              <a:t> </a:t>
            </a:r>
            <a:r>
              <a:rPr lang="en-US" dirty="0"/>
              <a:t>has an extensive range of knitting</a:t>
            </a:r>
            <a:r>
              <a:rPr lang="tr-TR" dirty="0"/>
              <a:t>:</a:t>
            </a:r>
            <a:r>
              <a:rPr lang="en-US" dirty="0"/>
              <a:t> </a:t>
            </a:r>
            <a:endParaRPr lang="tr-TR" dirty="0"/>
          </a:p>
          <a:p>
            <a:pPr marL="68580" indent="0" algn="ctr">
              <a:buClr>
                <a:schemeClr val="accent1">
                  <a:lumMod val="50000"/>
                </a:schemeClr>
              </a:buClr>
              <a:buNone/>
            </a:pPr>
            <a:endParaRPr lang="tr-TR" dirty="0"/>
          </a:p>
          <a:p>
            <a:pPr lvl="0">
              <a:buClr>
                <a:schemeClr val="accent1">
                  <a:lumMod val="50000"/>
                </a:schemeClr>
              </a:buClr>
            </a:pPr>
            <a:r>
              <a:rPr lang="tr-TR" dirty="0"/>
              <a:t>Jersey</a:t>
            </a:r>
          </a:p>
          <a:p>
            <a:pPr lvl="0"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Threads</a:t>
            </a:r>
            <a:endParaRPr lang="tr-TR" dirty="0"/>
          </a:p>
          <a:p>
            <a:pPr lvl="0">
              <a:buClr>
                <a:schemeClr val="accent1">
                  <a:lumMod val="50000"/>
                </a:schemeClr>
              </a:buClr>
            </a:pPr>
            <a:r>
              <a:rPr lang="tr-TR" dirty="0"/>
              <a:t>Three </a:t>
            </a:r>
            <a:r>
              <a:rPr lang="tr-TR" dirty="0" err="1"/>
              <a:t>Threads</a:t>
            </a:r>
            <a:endParaRPr lang="tr-TR" dirty="0"/>
          </a:p>
          <a:p>
            <a:pPr lvl="0"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Velvet</a:t>
            </a:r>
            <a:endParaRPr lang="tr-TR" dirty="0"/>
          </a:p>
          <a:p>
            <a:pPr lvl="0"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Interlock</a:t>
            </a:r>
            <a:endParaRPr lang="tr-TR" dirty="0"/>
          </a:p>
          <a:p>
            <a:pPr lvl="0"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Rib</a:t>
            </a:r>
            <a:endParaRPr lang="tr-TR" dirty="0"/>
          </a:p>
          <a:p>
            <a:pPr lvl="0"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Camisole</a:t>
            </a:r>
            <a:endParaRPr lang="tr-TR" dirty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Pique</a:t>
            </a:r>
            <a:endParaRPr lang="tr-TR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43490" y="729741"/>
            <a:ext cx="702474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KNITTING MILL</a:t>
            </a:r>
            <a:endParaRPr lang="en-US" dirty="0"/>
          </a:p>
        </p:txBody>
      </p:sp>
      <p:pic>
        <p:nvPicPr>
          <p:cNvPr id="3076" name="Picture 4" descr="C:\Users\hakan\Documents\EXPORTS\Website\Tanıtım Filmi\Fotolar\Sunu\Görüntü 16 (28.09.2016 10-5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088" y="2944418"/>
            <a:ext cx="4565792" cy="2568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21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7"/>
            <a:ext cx="7687733" cy="184194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Unteks</a:t>
            </a:r>
            <a:r>
              <a:rPr lang="tr-TR" dirty="0"/>
              <a:t> </a:t>
            </a:r>
            <a:r>
              <a:rPr lang="tr-TR" dirty="0" err="1"/>
              <a:t>Dyeing</a:t>
            </a:r>
            <a:r>
              <a:rPr lang="tr-TR" dirty="0"/>
              <a:t> House </a:t>
            </a:r>
            <a:r>
              <a:rPr lang="tr-TR" dirty="0" err="1"/>
              <a:t>which</a:t>
            </a:r>
            <a:r>
              <a:rPr lang="tr-TR" dirty="0"/>
              <a:t> is </a:t>
            </a:r>
            <a:r>
              <a:rPr lang="tr-TR" dirty="0" err="1"/>
              <a:t>located</a:t>
            </a:r>
            <a:r>
              <a:rPr lang="tr-TR" dirty="0"/>
              <a:t> on 30.000 m2 </a:t>
            </a:r>
            <a:r>
              <a:rPr lang="tr-TR" dirty="0" err="1"/>
              <a:t>closed</a:t>
            </a:r>
            <a:r>
              <a:rPr lang="tr-TR" dirty="0"/>
              <a:t> </a:t>
            </a:r>
            <a:r>
              <a:rPr lang="tr-TR" dirty="0" err="1"/>
              <a:t>area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has a </a:t>
            </a:r>
            <a:r>
              <a:rPr lang="tr-TR" dirty="0" err="1"/>
              <a:t>monthly</a:t>
            </a:r>
            <a:r>
              <a:rPr lang="tr-TR" dirty="0"/>
              <a:t> </a:t>
            </a:r>
            <a:r>
              <a:rPr lang="tr-TR" dirty="0" err="1"/>
              <a:t>capacity</a:t>
            </a:r>
            <a:r>
              <a:rPr lang="tr-TR" dirty="0"/>
              <a:t> of 2.300 </a:t>
            </a:r>
            <a:r>
              <a:rPr lang="tr-TR" dirty="0" err="1"/>
              <a:t>tons</a:t>
            </a:r>
            <a:r>
              <a:rPr lang="tr-TR" dirty="0"/>
              <a:t>, </a:t>
            </a:r>
            <a:r>
              <a:rPr lang="tr-TR" dirty="0" err="1"/>
              <a:t>carries</a:t>
            </a:r>
            <a:r>
              <a:rPr lang="tr-TR" dirty="0"/>
              <a:t> </a:t>
            </a:r>
            <a:r>
              <a:rPr lang="tr-TR" dirty="0" err="1"/>
              <a:t>out</a:t>
            </a:r>
            <a:r>
              <a:rPr lang="tr-TR" dirty="0"/>
              <a:t> </a:t>
            </a:r>
            <a:r>
              <a:rPr lang="tr-TR" dirty="0" err="1"/>
              <a:t>its</a:t>
            </a:r>
            <a:r>
              <a:rPr lang="tr-TR" dirty="0"/>
              <a:t> </a:t>
            </a:r>
            <a:r>
              <a:rPr lang="tr-TR" dirty="0" err="1"/>
              <a:t>operations</a:t>
            </a:r>
            <a:r>
              <a:rPr lang="tr-TR" dirty="0"/>
              <a:t> in Çorlu, Tekirdağ. 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11994" y="729741"/>
            <a:ext cx="768773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DYEING HOUSE AND ROTATION PRINTING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11994" y="6080879"/>
            <a:ext cx="7687733" cy="470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ctr">
              <a:buFont typeface="Wingdings 2" pitchFamily="18" charset="2"/>
              <a:buNone/>
            </a:pPr>
            <a:r>
              <a:rPr lang="tr-TR" sz="2000" dirty="0"/>
              <a:t>Çorlu, Tekirdağ / </a:t>
            </a:r>
            <a:r>
              <a:rPr lang="tr-TR" sz="2000" dirty="0" err="1"/>
              <a:t>Turkey</a:t>
            </a:r>
            <a:endParaRPr lang="en-US" sz="2000" dirty="0"/>
          </a:p>
        </p:txBody>
      </p:sp>
      <p:pic>
        <p:nvPicPr>
          <p:cNvPr id="4098" name="Picture 2" descr="C:\Users\hakan\Documents\EXPORTS\Website\Tanıtım Filmi\Fotolar\Sunu\BOYAHAN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679" y="3627069"/>
            <a:ext cx="5772648" cy="2351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29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995" y="1651887"/>
            <a:ext cx="7687733" cy="1705462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help</a:t>
            </a:r>
            <a:r>
              <a:rPr lang="tr-TR" dirty="0"/>
              <a:t> of </a:t>
            </a:r>
            <a:r>
              <a:rPr lang="tr-TR" dirty="0" err="1"/>
              <a:t>environmentally</a:t>
            </a:r>
            <a:r>
              <a:rPr lang="tr-TR" dirty="0"/>
              <a:t> </a:t>
            </a:r>
            <a:r>
              <a:rPr lang="tr-TR" dirty="0" err="1"/>
              <a:t>friendly</a:t>
            </a:r>
            <a:r>
              <a:rPr lang="tr-TR" dirty="0"/>
              <a:t> </a:t>
            </a:r>
            <a:r>
              <a:rPr lang="tr-TR" dirty="0" err="1"/>
              <a:t>dyeing</a:t>
            </a:r>
            <a:r>
              <a:rPr lang="tr-TR" dirty="0"/>
              <a:t> </a:t>
            </a:r>
            <a:r>
              <a:rPr lang="tr-TR" dirty="0" err="1"/>
              <a:t>systems</a:t>
            </a:r>
            <a:r>
              <a:rPr lang="tr-TR" dirty="0"/>
              <a:t>, </a:t>
            </a:r>
            <a:r>
              <a:rPr lang="tr-TR" dirty="0" err="1"/>
              <a:t>fabrics</a:t>
            </a:r>
            <a:r>
              <a:rPr lang="tr-TR" dirty="0"/>
              <a:t> </a:t>
            </a:r>
            <a:r>
              <a:rPr lang="tr-TR" dirty="0" err="1"/>
              <a:t>made</a:t>
            </a:r>
            <a:r>
              <a:rPr lang="tr-TR" dirty="0"/>
              <a:t> of </a:t>
            </a:r>
            <a:r>
              <a:rPr lang="tr-TR" dirty="0" err="1"/>
              <a:t>cotton</a:t>
            </a:r>
            <a:r>
              <a:rPr lang="tr-TR" dirty="0"/>
              <a:t>, polyester, </a:t>
            </a:r>
            <a:r>
              <a:rPr lang="tr-TR" dirty="0" err="1"/>
              <a:t>viscose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mixed</a:t>
            </a:r>
            <a:r>
              <a:rPr lang="tr-TR" dirty="0"/>
              <a:t> </a:t>
            </a:r>
            <a:r>
              <a:rPr lang="tr-TR" dirty="0" err="1"/>
              <a:t>yarns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dyed</a:t>
            </a:r>
            <a:r>
              <a:rPr lang="tr-TR" dirty="0"/>
              <a:t> at </a:t>
            </a:r>
            <a:r>
              <a:rPr lang="tr-TR" dirty="0" err="1"/>
              <a:t>high-quality</a:t>
            </a:r>
            <a:r>
              <a:rPr lang="tr-TR" dirty="0"/>
              <a:t> </a:t>
            </a:r>
            <a:r>
              <a:rPr lang="tr-TR" dirty="0" err="1"/>
              <a:t>standards</a:t>
            </a:r>
            <a:r>
              <a:rPr lang="tr-TR" dirty="0"/>
              <a:t>. 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</a:pPr>
            <a:endParaRPr lang="tr-TR" dirty="0"/>
          </a:p>
          <a:p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7" t="21703" r="6541" b="23201"/>
          <a:stretch>
            <a:fillRect/>
          </a:stretch>
        </p:blipFill>
        <p:spPr bwMode="auto">
          <a:xfrm>
            <a:off x="5669887" y="8435"/>
            <a:ext cx="1454246" cy="56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C:\Users\hakan\Documents\EXPORTS\Website\Tanıtım Filmi\Fotolar\Sunu\Görüntü 18 (28.09.2016 10-53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699" y="3480181"/>
            <a:ext cx="4935190" cy="2776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11994" y="729741"/>
            <a:ext cx="7687734" cy="7990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tr-TR" dirty="0"/>
              <a:t>DYEING HOUSE AND ROTATION PRINTING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29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476510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</TotalTime>
  <Words>573</Words>
  <Application>Microsoft Office PowerPoint</Application>
  <PresentationFormat>Ekran Gösterisi (4:3)</PresentationFormat>
  <Paragraphs>75</Paragraphs>
  <Slides>18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22" baseType="lpstr">
      <vt:lpstr>Calibri</vt:lpstr>
      <vt:lpstr>Century Gothic</vt:lpstr>
      <vt:lpstr>Wingdings 2</vt:lpstr>
      <vt:lpstr>Austin</vt:lpstr>
      <vt:lpstr>PowerPoint Sunusu</vt:lpstr>
      <vt:lpstr>UNTEKS GROUP</vt:lpstr>
      <vt:lpstr>UNTEKS GROUP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 UNTEKS GROUP AT A GLANCE</vt:lpstr>
      <vt:lpstr>PowerPoint Sunusu</vt:lpstr>
    </vt:vector>
  </TitlesOfParts>
  <Company>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Hasan ESENKOYLU</dc:creator>
  <cp:lastModifiedBy>murat</cp:lastModifiedBy>
  <cp:revision>61</cp:revision>
  <dcterms:created xsi:type="dcterms:W3CDTF">2015-08-28T08:42:44Z</dcterms:created>
  <dcterms:modified xsi:type="dcterms:W3CDTF">2018-08-10T10:04:36Z</dcterms:modified>
</cp:coreProperties>
</file>