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76" r:id="rId5"/>
    <p:sldId id="275" r:id="rId6"/>
    <p:sldId id="271" r:id="rId7"/>
    <p:sldId id="264" r:id="rId8"/>
    <p:sldId id="272" r:id="rId9"/>
    <p:sldId id="274" r:id="rId10"/>
    <p:sldId id="27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DA98D60-EE19-437E-B7D4-378A1A149D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7FE105A-DA53-4456-BA23-AFAE3A3FB31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Mamyrbaev\Мои документы\ReceivedFiles\15-4 Давлеталиев Бакыт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9" y="230831"/>
            <a:ext cx="1233889" cy="89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97447" y="230832"/>
            <a:ext cx="10668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497D"/>
                </a:solidFill>
                <a:latin typeface="Verdana" pitchFamily="34" charset="0"/>
                <a:cs typeface="Arial" charset="0"/>
              </a:rPr>
              <a:t>Министерство экономики</a:t>
            </a:r>
            <a:r>
              <a:rPr lang="en-US" sz="2400" b="1" dirty="0">
                <a:solidFill>
                  <a:srgbClr val="1F497D"/>
                </a:solidFill>
                <a:latin typeface="Verdana" pitchFamily="34" charset="0"/>
                <a:cs typeface="Arial" charset="0"/>
              </a:rPr>
              <a:t> </a:t>
            </a:r>
            <a:r>
              <a:rPr lang="ru-RU" sz="2400" b="1" dirty="0">
                <a:solidFill>
                  <a:srgbClr val="1F497D"/>
                </a:solidFill>
                <a:latin typeface="Verdana" pitchFamily="34" charset="0"/>
                <a:cs typeface="Arial" charset="0"/>
              </a:rPr>
              <a:t>Кыргызской Республики</a:t>
            </a:r>
            <a:endParaRPr lang="ru-RU" sz="1200" dirty="0">
              <a:solidFill>
                <a:srgbClr val="1F497D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63976" y="1466335"/>
            <a:ext cx="10802038" cy="22577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Verdana" pitchFamily="34" charset="0"/>
              </a:rPr>
              <a:t>ТЕХНИЧЕСКИЙ РЕГЛАМЕНТ </a:t>
            </a:r>
            <a:br>
              <a:rPr lang="ru-RU" sz="36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Verdana" pitchFamily="34" charset="0"/>
              </a:rPr>
              <a:t>Евразийского экономического союза</a:t>
            </a:r>
            <a:br>
              <a:rPr lang="ru-RU" sz="36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Verdana" pitchFamily="34" charset="0"/>
              </a:rPr>
              <a:t>«О безопасности алкогольной продукции» </a:t>
            </a:r>
            <a:br>
              <a:rPr lang="ru-RU" sz="36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Verdana" pitchFamily="34" charset="0"/>
              </a:rPr>
              <a:t>(ТР ЕАЭС 047/2018)</a:t>
            </a:r>
            <a:endParaRPr lang="ru-RU" sz="36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09312" y="1003158"/>
            <a:ext cx="9216612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61140" y="3724117"/>
            <a:ext cx="8555272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254786" y="4212241"/>
            <a:ext cx="8563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Принят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Решением Совета Евразийской экономической комиссии от 05 декабря 2018 г. № 98</a:t>
            </a:r>
          </a:p>
          <a:p>
            <a:endParaRPr lang="ru-RU" b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Вступает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силу 9 января 2021 года.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r>
              <a:rPr lang="ru-RU" sz="4800" dirty="0"/>
              <a:t>Спасибо за внимание!</a:t>
            </a:r>
            <a:br>
              <a:rPr lang="ru-RU" sz="4800" dirty="0"/>
            </a:br>
            <a:endParaRPr lang="ru-RU" sz="4800" dirty="0"/>
          </a:p>
          <a:p>
            <a:pPr lvl="4"/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4" algn="l" rtl="0">
              <a:lnSpc>
                <a:spcPct val="90000"/>
              </a:lnSpc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841" y="1685581"/>
            <a:ext cx="11193137" cy="4515193"/>
          </a:xfrm>
          <a:noFill/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5100" dirty="0" smtClean="0"/>
              <a:t> </a:t>
            </a:r>
            <a:r>
              <a:rPr lang="ru-RU" sz="9600" b="1" dirty="0" smtClean="0"/>
              <a:t>Устанавливает</a:t>
            </a:r>
            <a:r>
              <a:rPr lang="ru-RU" sz="9600" dirty="0" smtClean="0"/>
              <a:t> </a:t>
            </a:r>
            <a:r>
              <a:rPr lang="ru-RU" sz="9600" dirty="0"/>
              <a:t>обязательные </a:t>
            </a:r>
            <a:r>
              <a:rPr lang="ru-RU" sz="9600" dirty="0" smtClean="0"/>
              <a:t>требования </a:t>
            </a:r>
            <a:r>
              <a:rPr lang="ru-RU" sz="9600" dirty="0"/>
              <a:t>к алкогольной продукции, выпускаемой в </a:t>
            </a:r>
            <a:r>
              <a:rPr lang="ru-RU" sz="9600" dirty="0" smtClean="0"/>
              <a:t>обращение, </a:t>
            </a:r>
            <a:r>
              <a:rPr lang="ru-RU" sz="9600" dirty="0"/>
              <a:t>связанные с ними требования к процессам производства, хранения, перевозки (транспортирования), реализации и утилизации, а также требования к маркировке и </a:t>
            </a:r>
            <a:r>
              <a:rPr lang="ru-RU" sz="9600" dirty="0" smtClean="0"/>
              <a:t>упаковке.</a:t>
            </a:r>
          </a:p>
          <a:p>
            <a:pPr lvl="0"/>
            <a:endParaRPr lang="ru-RU" sz="6800" b="1" dirty="0" smtClean="0"/>
          </a:p>
          <a:p>
            <a:pPr lvl="0"/>
            <a:r>
              <a:rPr lang="ru-RU" sz="7200" b="1" dirty="0" smtClean="0"/>
              <a:t>ТР ЕАЭС 047/2018 не </a:t>
            </a:r>
            <a:r>
              <a:rPr lang="ru-RU" sz="7200" b="1" dirty="0"/>
              <a:t>распространяется </a:t>
            </a:r>
            <a:r>
              <a:rPr lang="ru-RU" sz="7200" b="1" dirty="0" smtClean="0"/>
              <a:t>на </a:t>
            </a:r>
            <a:r>
              <a:rPr lang="ru-RU" sz="7200" dirty="0" smtClean="0"/>
              <a:t>алкогольную </a:t>
            </a:r>
            <a:r>
              <a:rPr lang="ru-RU" sz="7200" dirty="0"/>
              <a:t>продукцию</a:t>
            </a:r>
            <a:r>
              <a:rPr lang="ru-RU" sz="7200" b="1" dirty="0" smtClean="0"/>
              <a:t>:</a:t>
            </a:r>
            <a:endParaRPr lang="ru-RU" sz="7200" b="1" dirty="0"/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- </a:t>
            </a:r>
            <a:r>
              <a:rPr lang="ru-RU" sz="7200" dirty="0"/>
              <a:t>следующую транзитом через </a:t>
            </a:r>
            <a:r>
              <a:rPr lang="ru-RU" sz="7200" dirty="0" smtClean="0"/>
              <a:t> территории  государств-членов ЕАЭС;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- </a:t>
            </a:r>
            <a:r>
              <a:rPr lang="ru-RU" sz="7200" dirty="0"/>
              <a:t>произведенную в научных целях;</a:t>
            </a:r>
          </a:p>
          <a:p>
            <a:pPr marL="0" indent="0">
              <a:buNone/>
            </a:pPr>
            <a:r>
              <a:rPr lang="ru-RU" sz="7200" dirty="0" smtClean="0"/>
              <a:t>       - произведенную </a:t>
            </a:r>
            <a:r>
              <a:rPr lang="ru-RU" sz="7200" dirty="0"/>
              <a:t>физическими лицами </a:t>
            </a:r>
            <a:r>
              <a:rPr lang="ru-RU" sz="7200" dirty="0" smtClean="0"/>
              <a:t>для личного </a:t>
            </a:r>
            <a:r>
              <a:rPr lang="ru-RU" sz="7200" dirty="0"/>
              <a:t>пользования без цели ее </a:t>
            </a:r>
            <a:r>
              <a:rPr lang="ru-RU" sz="7200" dirty="0" smtClean="0"/>
              <a:t>реализации на </a:t>
            </a:r>
            <a:r>
              <a:rPr lang="ru-RU" sz="7200" dirty="0"/>
              <a:t>территориях </a:t>
            </a:r>
            <a:r>
              <a:rPr lang="ru-RU" sz="7200" dirty="0" smtClean="0"/>
              <a:t>   государств-членов;</a:t>
            </a:r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      - </a:t>
            </a:r>
            <a:r>
              <a:rPr lang="ru-RU" sz="7200" dirty="0"/>
              <a:t>поставляемую на экспорт по </a:t>
            </a:r>
            <a:r>
              <a:rPr lang="ru-RU" sz="7200" dirty="0" smtClean="0"/>
              <a:t>внешнеторговым договорам </a:t>
            </a:r>
            <a:r>
              <a:rPr lang="ru-RU" sz="7200" dirty="0"/>
              <a:t>за пределы территорий государств- </a:t>
            </a:r>
            <a:r>
              <a:rPr lang="ru-RU" sz="7200" dirty="0" smtClean="0"/>
              <a:t>членов;</a:t>
            </a:r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      - содержащую </a:t>
            </a:r>
            <a:r>
              <a:rPr lang="ru-RU" sz="7200" dirty="0"/>
              <a:t>этиловый спирт, </a:t>
            </a:r>
            <a:r>
              <a:rPr lang="ru-RU" sz="7200" b="1" dirty="0" smtClean="0"/>
              <a:t>(</a:t>
            </a:r>
            <a:r>
              <a:rPr lang="ru-RU" sz="7200" dirty="0"/>
              <a:t>изделия кондитерские сахаристые, кондитерские мучные, напитки </a:t>
            </a:r>
            <a:r>
              <a:rPr lang="ru-RU" sz="7200" dirty="0" smtClean="0"/>
              <a:t>безалкогольные,  </a:t>
            </a:r>
            <a:r>
              <a:rPr lang="ru-RU" sz="7200" dirty="0"/>
              <a:t>квасы, продукты кисломолочные, колбасы </a:t>
            </a:r>
            <a:r>
              <a:rPr lang="ru-RU" sz="7200" dirty="0" smtClean="0"/>
              <a:t>сырокопченые, </a:t>
            </a:r>
            <a:r>
              <a:rPr lang="ru-RU" sz="7200" dirty="0"/>
              <a:t>пиво и пивные напитки с объемной долей этилового спирта не более 0,5 %, </a:t>
            </a:r>
            <a:r>
              <a:rPr lang="ru-RU" sz="7200" dirty="0" smtClean="0"/>
              <a:t>сусла ( </a:t>
            </a:r>
            <a:r>
              <a:rPr lang="ru-RU" sz="7200" dirty="0"/>
              <a:t>виноградное, фруктовое, </a:t>
            </a:r>
            <a:r>
              <a:rPr lang="ru-RU" sz="7200" dirty="0" smtClean="0"/>
              <a:t>медовое) </a:t>
            </a:r>
            <a:r>
              <a:rPr lang="ru-RU" sz="7200" dirty="0"/>
              <a:t>и натуральные </a:t>
            </a:r>
            <a:r>
              <a:rPr lang="ru-RU" sz="7200" dirty="0" err="1"/>
              <a:t>ароматообразующие</a:t>
            </a:r>
            <a:r>
              <a:rPr lang="ru-RU" sz="7200" dirty="0"/>
              <a:t> и фруктовые </a:t>
            </a:r>
            <a:r>
              <a:rPr lang="ru-RU" sz="7200" dirty="0" smtClean="0"/>
              <a:t>вещества</a:t>
            </a:r>
            <a:r>
              <a:rPr lang="ru-RU" sz="7200" b="1" dirty="0" smtClean="0"/>
              <a:t>) </a:t>
            </a:r>
            <a:r>
              <a:rPr lang="ru-RU" sz="7200" dirty="0" smtClean="0"/>
              <a:t>приложение 1 к ТР ЕАЭС 047.</a:t>
            </a:r>
            <a:endParaRPr lang="ru-RU" sz="72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4900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4900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550840" y="396608"/>
            <a:ext cx="10752463" cy="1123720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ru-RU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ТЕХНИЧЕСКИЙ РЕГЛАМЕНТ 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Евразийского </a:t>
            </a:r>
            <a:r>
              <a:rPr lang="ru-RU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экономического 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союза «</a:t>
            </a:r>
            <a:r>
              <a:rPr lang="ru-RU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безопасности алкогольной продукции» 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 ЕАЭС 047/2018)</a:t>
            </a:r>
            <a:endParaRPr lang="en-US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2757" y="2190750"/>
            <a:ext cx="9877777" cy="3935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 ЕАЭС 047/2018  дополняет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технических регламентов Таможенного союза</a:t>
            </a: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ru-RU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 безопасности пищевой продукции» (ТР ТС 021/2011),</a:t>
            </a:r>
            <a:r>
              <a:rPr lang="ru-RU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утвержденного Решением Комиссии Таможенного союза от 9 декабря 2011 г. № 880 </a:t>
            </a:r>
          </a:p>
          <a:p>
            <a:r>
              <a:rPr lang="ru-RU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Пищевая продукция в части ее маркировки» (ТР ТС 022/2011),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утвержденного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Решением Комиссии Таможенного союза от 9 декабря 2011 г. № 881 </a:t>
            </a:r>
          </a:p>
          <a:p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 безопасности упаковки» (ТР ТС 005/2011),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утвержденного Решением Комиссии Таможенного союза от 16 августа 2011 г. № 769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029" y="365125"/>
            <a:ext cx="11038901" cy="13255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ТЕХНИЧЕСКИЙ РЕГЛАМЕНТ Евразийского экономического 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союза «</a:t>
            </a:r>
            <a:r>
              <a:rPr lang="ru-RU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безопасности алкогольной продукции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  </a:t>
            </a:r>
            <a:r>
              <a:rPr lang="ru-RU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(ТР ЕАЭС 047/2018)</a:t>
            </a:r>
            <a:endParaRPr lang="en-US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57225" y="1619250"/>
            <a:ext cx="11039475" cy="45069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sz="2900" b="1" dirty="0" smtClean="0"/>
              <a:t>Оценка соответствия проводится </a:t>
            </a:r>
            <a:r>
              <a:rPr lang="ru-RU" sz="2900" b="1" dirty="0"/>
              <a:t>в </a:t>
            </a:r>
            <a:r>
              <a:rPr lang="ru-RU" sz="2900" b="1" dirty="0" smtClean="0"/>
              <a:t>формах</a:t>
            </a:r>
            <a:r>
              <a:rPr lang="ru-RU" sz="29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/>
              <a:t>подтверждение </a:t>
            </a:r>
            <a:r>
              <a:rPr lang="ru-RU" sz="2600" b="1" dirty="0"/>
              <a:t>соответствия (декларирование соответствия) </a:t>
            </a:r>
            <a:r>
              <a:rPr lang="ru-RU" sz="2600" dirty="0"/>
              <a:t>(за исключением алкогольной продукции нового вида);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/>
              <a:t> </a:t>
            </a:r>
            <a:r>
              <a:rPr lang="ru-RU" sz="2600" b="1" dirty="0" smtClean="0"/>
              <a:t>государственная </a:t>
            </a:r>
            <a:r>
              <a:rPr lang="ru-RU" sz="2600" b="1" dirty="0"/>
              <a:t>регистрация алкогольной продукции нового вида </a:t>
            </a:r>
            <a:r>
              <a:rPr lang="ru-RU" sz="2600" dirty="0"/>
              <a:t>в соответствии с </a:t>
            </a:r>
            <a:r>
              <a:rPr lang="ru-RU" sz="2600" dirty="0" smtClean="0"/>
              <a:t>ТР </a:t>
            </a:r>
            <a:r>
              <a:rPr lang="ru-RU" sz="2600" dirty="0"/>
              <a:t>ТС </a:t>
            </a:r>
            <a:r>
              <a:rPr lang="ru-RU" sz="2600" dirty="0" smtClean="0"/>
              <a:t>021/2011;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/>
              <a:t>государственного </a:t>
            </a:r>
            <a:r>
              <a:rPr lang="ru-RU" sz="2600" b="1" dirty="0"/>
              <a:t>надзора (контроля</a:t>
            </a:r>
            <a:r>
              <a:rPr lang="ru-RU" sz="2600" b="1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600" b="1" dirty="0"/>
          </a:p>
          <a:p>
            <a:pPr marL="0" lvl="0" indent="0">
              <a:buNone/>
            </a:pPr>
            <a:r>
              <a:rPr lang="ru-RU" sz="2600" b="1" dirty="0" smtClean="0"/>
              <a:t>	</a:t>
            </a:r>
            <a:r>
              <a:rPr lang="ru-RU" sz="2900" b="1" dirty="0" smtClean="0"/>
              <a:t>Испытательные лаборатории: </a:t>
            </a:r>
          </a:p>
          <a:p>
            <a:pPr marL="360000" lvl="0" indent="0">
              <a:buNone/>
            </a:pPr>
            <a:r>
              <a:rPr lang="ru-RU" sz="2600" dirty="0" smtClean="0"/>
              <a:t>1. Санитарно-гигиеническая </a:t>
            </a:r>
            <a:r>
              <a:rPr lang="ru-RU" sz="2600" dirty="0"/>
              <a:t>лаборатория </a:t>
            </a:r>
            <a:r>
              <a:rPr lang="ru-RU" sz="2600" dirty="0" err="1"/>
              <a:t>Кадамжайского</a:t>
            </a:r>
            <a:r>
              <a:rPr lang="ru-RU" sz="2600" dirty="0"/>
              <a:t> районного центра </a:t>
            </a:r>
            <a:r>
              <a:rPr lang="ru-RU" sz="2600" dirty="0" err="1" smtClean="0"/>
              <a:t>ПЗиГСН</a:t>
            </a:r>
            <a:r>
              <a:rPr lang="ru-RU" sz="2600" dirty="0" smtClean="0"/>
              <a:t>;</a:t>
            </a:r>
            <a:endParaRPr lang="ru-RU" sz="2600" dirty="0"/>
          </a:p>
          <a:p>
            <a:pPr marL="360000" lvl="0" indent="0">
              <a:buNone/>
            </a:pPr>
            <a:r>
              <a:rPr lang="ru-RU" sz="2600" dirty="0" smtClean="0"/>
              <a:t>2. Санитарно-гигиеническая </a:t>
            </a:r>
            <a:r>
              <a:rPr lang="ru-RU" sz="2600" dirty="0"/>
              <a:t>лаборатория </a:t>
            </a:r>
            <a:r>
              <a:rPr lang="ru-RU" sz="2600" dirty="0" err="1" smtClean="0"/>
              <a:t>Ошского</a:t>
            </a:r>
            <a:r>
              <a:rPr lang="ru-RU" sz="2600" dirty="0" smtClean="0"/>
              <a:t> городского центра </a:t>
            </a:r>
            <a:r>
              <a:rPr lang="ru-RU" sz="2600" dirty="0" err="1" smtClean="0"/>
              <a:t>ПЗиГСЭН</a:t>
            </a:r>
            <a:r>
              <a:rPr lang="ru-RU" sz="2600" dirty="0" smtClean="0"/>
              <a:t>;</a:t>
            </a:r>
          </a:p>
          <a:p>
            <a:pPr marL="360000" lvl="0" indent="0">
              <a:buNone/>
            </a:pPr>
            <a:r>
              <a:rPr lang="ru-RU" sz="2600" dirty="0" smtClean="0"/>
              <a:t>3. Производственная </a:t>
            </a:r>
            <a:r>
              <a:rPr lang="ru-RU" sz="2600" dirty="0"/>
              <a:t>лаборатория </a:t>
            </a:r>
            <a:r>
              <a:rPr lang="ru-RU" sz="2600" dirty="0" err="1"/>
              <a:t>ОсОО</a:t>
            </a:r>
            <a:r>
              <a:rPr lang="ru-RU" sz="2600" dirty="0"/>
              <a:t> </a:t>
            </a:r>
            <a:r>
              <a:rPr lang="ru-RU" sz="2600" dirty="0" smtClean="0"/>
              <a:t>«</a:t>
            </a:r>
            <a:r>
              <a:rPr lang="ru-RU" sz="2600" dirty="0" err="1" smtClean="0"/>
              <a:t>Аю</a:t>
            </a:r>
            <a:r>
              <a:rPr lang="ru-RU" sz="2600" dirty="0" smtClean="0"/>
              <a:t>»;</a:t>
            </a:r>
            <a:endParaRPr lang="ru-RU" sz="2600" dirty="0"/>
          </a:p>
          <a:p>
            <a:pPr marL="360000" lvl="0" indent="0">
              <a:buNone/>
            </a:pPr>
            <a:r>
              <a:rPr lang="ru-RU" sz="2600" dirty="0" smtClean="0"/>
              <a:t>4. Испытательная </a:t>
            </a:r>
            <a:r>
              <a:rPr lang="ru-RU" sz="2600" dirty="0"/>
              <a:t>лаборатория </a:t>
            </a:r>
            <a:r>
              <a:rPr lang="ru-RU" sz="2600" dirty="0" err="1"/>
              <a:t>ОсОО</a:t>
            </a:r>
            <a:r>
              <a:rPr lang="ru-RU" sz="2600" dirty="0"/>
              <a:t> </a:t>
            </a:r>
            <a:r>
              <a:rPr lang="ru-RU" sz="2600" dirty="0" smtClean="0"/>
              <a:t>«Сертификат Плюс».</a:t>
            </a:r>
            <a:endParaRPr lang="ru-RU" sz="2600" dirty="0"/>
          </a:p>
          <a:p>
            <a:pPr marL="0" indent="0">
              <a:buNone/>
            </a:pP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/>
              <a:t>	</a:t>
            </a:r>
            <a:r>
              <a:rPr lang="ru-RU" sz="2900" b="1" dirty="0" smtClean="0"/>
              <a:t>Органы </a:t>
            </a:r>
            <a:r>
              <a:rPr lang="ru-RU" sz="2900" b="1" dirty="0"/>
              <a:t>по </a:t>
            </a:r>
            <a:r>
              <a:rPr lang="ru-RU" sz="2900" b="1" dirty="0" smtClean="0"/>
              <a:t>сертификации, осуществляющих оценку соответствия продукции:</a:t>
            </a:r>
            <a:endParaRPr lang="ru-RU" sz="29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/>
              <a:t> </a:t>
            </a:r>
            <a:r>
              <a:rPr lang="ru-RU" sz="2600" dirty="0" smtClean="0"/>
              <a:t> </a:t>
            </a:r>
            <a:r>
              <a:rPr lang="ru-RU" sz="2600" dirty="0" err="1" smtClean="0"/>
              <a:t>Бишкекский</a:t>
            </a:r>
            <a:r>
              <a:rPr lang="ru-RU" sz="2600" dirty="0" smtClean="0"/>
              <a:t> </a:t>
            </a:r>
            <a:r>
              <a:rPr lang="ru-RU" sz="2600" dirty="0"/>
              <a:t>Центр испытаний, сертификации и метрологии при </a:t>
            </a:r>
            <a:r>
              <a:rPr lang="ru-RU" sz="2600" dirty="0" smtClean="0"/>
              <a:t>ЦСМ  МЭ КР;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/>
              <a:t>  </a:t>
            </a:r>
            <a:r>
              <a:rPr lang="ru-RU" sz="2600" dirty="0" err="1" smtClean="0"/>
              <a:t>ОсОО</a:t>
            </a:r>
            <a:r>
              <a:rPr lang="ru-RU" sz="2600" dirty="0" smtClean="0"/>
              <a:t> «Сертификат-Экспресс».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319278"/>
            <a:ext cx="10972800" cy="125272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ТЕХНИЧЕСКИЙ РЕГЛАМЕНТ Евразийского экономического союза </a:t>
            </a:r>
            <a:r>
              <a:rPr lang="ru-RU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безопасности алкогольной продукции»  (ТР ЕАЭС 047/2018)</a:t>
            </a:r>
          </a:p>
        </p:txBody>
      </p:sp>
    </p:spTree>
    <p:extLst>
      <p:ext uri="{BB962C8B-B14F-4D97-AF65-F5344CB8AC3E}">
        <p14:creationId xmlns:p14="http://schemas.microsoft.com/office/powerpoint/2010/main" val="373500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2133600"/>
            <a:ext cx="10181518" cy="3992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600" b="1" dirty="0" smtClean="0"/>
              <a:t>ТР ЕАЭС 047/2018 содержит отсылочных норм</a:t>
            </a:r>
            <a:r>
              <a:rPr lang="ru-RU" sz="2600" b="1" dirty="0"/>
              <a:t> </a:t>
            </a:r>
            <a:r>
              <a:rPr lang="ru-RU" sz="2600" b="1" dirty="0" smtClean="0"/>
              <a:t>– 10, из них основные 4: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600" dirty="0" smtClean="0"/>
              <a:t>     для производства </a:t>
            </a:r>
            <a:r>
              <a:rPr lang="ru-RU" sz="2600" u="sng" dirty="0" smtClean="0"/>
              <a:t>вина игристого виноградного шампанского</a:t>
            </a:r>
            <a:r>
              <a:rPr lang="ru-RU" sz="2600" b="1" dirty="0" smtClean="0"/>
              <a:t>, перечень  </a:t>
            </a:r>
            <a:r>
              <a:rPr lang="ru-RU" sz="2600" b="1" dirty="0"/>
              <a:t>сортов винограда</a:t>
            </a:r>
            <a:r>
              <a:rPr lang="ru-RU" sz="2600" dirty="0"/>
              <a:t> </a:t>
            </a:r>
            <a:r>
              <a:rPr lang="ru-RU" sz="2600" b="1" dirty="0"/>
              <a:t>устанавливают </a:t>
            </a:r>
            <a:r>
              <a:rPr lang="ru-RU" sz="2600" dirty="0"/>
              <a:t> уполномоченные органы государств-членов;</a:t>
            </a:r>
            <a:endParaRPr lang="ru-RU" sz="26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600" b="1" dirty="0" smtClean="0"/>
              <a:t>    наличие утвержденных технологических инструкций</a:t>
            </a:r>
            <a:r>
              <a:rPr lang="ru-RU" sz="2600" dirty="0" smtClean="0"/>
              <a:t>, </a:t>
            </a:r>
            <a:r>
              <a:rPr lang="ru-RU" sz="2600" b="1" dirty="0"/>
              <a:t>устанавливающих изготовление  спиртованных </a:t>
            </a:r>
            <a:r>
              <a:rPr lang="ru-RU" sz="2600" b="1" dirty="0" smtClean="0"/>
              <a:t>настоев</a:t>
            </a:r>
            <a:r>
              <a:rPr lang="ru-RU" sz="2600" dirty="0" smtClean="0"/>
              <a:t>, и </a:t>
            </a:r>
            <a:r>
              <a:rPr lang="ru-RU" sz="2600" dirty="0"/>
              <a:t>т.д</a:t>
            </a:r>
            <a:r>
              <a:rPr lang="ru-RU" sz="2600" dirty="0" smtClean="0"/>
              <a:t>., </a:t>
            </a:r>
            <a:r>
              <a:rPr lang="ru-RU" sz="2600" dirty="0"/>
              <a:t>которые являются  составной частью продукции ликероводочного производства </a:t>
            </a:r>
            <a:r>
              <a:rPr lang="ru-RU" sz="2600" dirty="0" smtClean="0"/>
              <a:t>»;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600" b="1" dirty="0" smtClean="0"/>
              <a:t>    материалы изделий</a:t>
            </a:r>
            <a:r>
              <a:rPr lang="ru-RU" sz="2600" dirty="0"/>
              <a:t>, контактирующих с алкогольной продукцией, должны соответствовать </a:t>
            </a:r>
            <a:r>
              <a:rPr lang="ru-RU" sz="2600" dirty="0" smtClean="0"/>
              <a:t>требованиям  ТР ТС 005/2011, </a:t>
            </a:r>
            <a:r>
              <a:rPr lang="ru-RU" sz="2600" dirty="0"/>
              <a:t>а в случае их  отсутствия </a:t>
            </a:r>
            <a:r>
              <a:rPr lang="ru-RU" sz="2600" dirty="0" smtClean="0"/>
              <a:t>- требованиям национального законодательства; </a:t>
            </a:r>
            <a:endParaRPr lang="ru-RU" sz="26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   </a:t>
            </a:r>
            <a:r>
              <a:rPr lang="ru-RU" sz="2600" b="1" dirty="0" smtClean="0"/>
              <a:t>используемое сырье </a:t>
            </a:r>
            <a:r>
              <a:rPr lang="ru-RU" sz="2600" dirty="0" smtClean="0"/>
              <a:t>должно </a:t>
            </a:r>
            <a:r>
              <a:rPr lang="ru-RU" sz="2600" dirty="0"/>
              <a:t>соответствовать требованиям ТР ТС </a:t>
            </a:r>
            <a:r>
              <a:rPr lang="ru-RU" sz="2600" dirty="0" smtClean="0"/>
              <a:t>021/2011, </a:t>
            </a:r>
            <a:r>
              <a:rPr lang="ru-RU" sz="2600" dirty="0"/>
              <a:t>а в случае их отсутствия </a:t>
            </a:r>
            <a:r>
              <a:rPr lang="ru-RU" sz="2600" dirty="0" smtClean="0"/>
              <a:t>– требованиям </a:t>
            </a:r>
            <a:r>
              <a:rPr lang="ru-RU" sz="2600" dirty="0"/>
              <a:t>национального законодательства</a:t>
            </a:r>
            <a:r>
              <a:rPr lang="ru-RU" sz="2600" dirty="0" smtClean="0"/>
              <a:t>, </a:t>
            </a:r>
            <a:r>
              <a:rPr lang="ru-RU" sz="2600" b="1" dirty="0"/>
              <a:t>и должно быть прослеживаемым.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ТЕХНИЧЕСКИЙ РЕГЛАМЕНТ Евразийского экономического союза «О безопасности алкогольной продукции»  (ТР ЕАЭС 047/2018)</a:t>
            </a:r>
          </a:p>
        </p:txBody>
      </p:sp>
    </p:spTree>
    <p:extLst>
      <p:ext uri="{BB962C8B-B14F-4D97-AF65-F5344CB8AC3E}">
        <p14:creationId xmlns:p14="http://schemas.microsoft.com/office/powerpoint/2010/main" val="408258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2757" y="2143125"/>
            <a:ext cx="9877777" cy="3983038"/>
          </a:xfrm>
        </p:spPr>
        <p:txBody>
          <a:bodyPr/>
          <a:lstStyle/>
          <a:p>
            <a:endParaRPr lang="ru-RU" dirty="0" smtClean="0"/>
          </a:p>
          <a:p>
            <a:pPr algn="just"/>
            <a:r>
              <a:rPr lang="ru-RU" sz="2800" dirty="0" smtClean="0"/>
              <a:t>Российской Федерацией внесено в ЕЭК предложение </a:t>
            </a:r>
            <a:r>
              <a:rPr lang="ru-RU" sz="2800" b="1" dirty="0" smtClean="0"/>
              <a:t>по </a:t>
            </a:r>
            <a:r>
              <a:rPr lang="ru-RU" sz="2800" b="1" dirty="0"/>
              <a:t>переносу срока вступления </a:t>
            </a:r>
            <a:r>
              <a:rPr lang="ru-RU" sz="2800" dirty="0"/>
              <a:t>в силу технического регламента Евразийского экономического союза «О безопасности алкогольной продукции» (ТР ЕАЭС 047/2018</a:t>
            </a:r>
            <a:r>
              <a:rPr lang="ru-RU" sz="2800" dirty="0" smtClean="0"/>
              <a:t>) </a:t>
            </a:r>
            <a:r>
              <a:rPr lang="ru-RU" sz="2800" b="1" dirty="0" smtClean="0"/>
              <a:t>на «1 января 2022 года», </a:t>
            </a:r>
            <a:r>
              <a:rPr lang="ru-RU" sz="2800" dirty="0" smtClean="0"/>
              <a:t>для внесения изменений, исключающих технические ошибки  в техническом регламенте.</a:t>
            </a:r>
          </a:p>
          <a:p>
            <a:pPr lvl="1"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ТЕХНИЧЕСКИЙ РЕГЛАМЕНТ Евразийского экономического союза «О безопасности алкогольной продукции»  (ТР ЕАЭС 047/2018)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3386" y="1704975"/>
            <a:ext cx="10001250" cy="448627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6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Предмет регулирования Закона -  винодельческая  продукция, исходным сырьем является ягода винограда.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6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</a:t>
            </a:r>
            <a:r>
              <a:rPr lang="ru-RU" sz="6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 статьей 26 Закона: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этикетке (контрэтикетке, </a:t>
            </a:r>
            <a:r>
              <a:rPr lang="ru-RU" sz="6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кольеретке</a:t>
            </a:r>
            <a:r>
              <a:rPr lang="ru-RU" sz="6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и в наименовании алкогольных напитков, полученных брожением </a:t>
            </a:r>
            <a:r>
              <a:rPr lang="ru-RU" sz="6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иного, чем виноград, плода</a:t>
            </a:r>
            <a:r>
              <a:rPr lang="ru-RU" sz="6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использование слова «вино» и производных от него слов и словосочетаний </a:t>
            </a:r>
            <a:r>
              <a:rPr lang="ru-RU" sz="6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«не допускается».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Согласно ТР ЕАЭС 047 продукция, произведенная из фруктов, относится к винодельческой продукции, при маркировке которой слово «вино» допускается в наименовании фруктовых вин.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7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Российской  Федерации 26.06.2020 </a:t>
            </a:r>
            <a:r>
              <a:rPr lang="ru-RU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вступил в силу </a:t>
            </a:r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 закон «</a:t>
            </a:r>
            <a:r>
              <a:rPr lang="ru-RU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виноградарстве  и виноделии в Российской </a:t>
            </a:r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Федерации»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3999"/>
            <a:ext cx="10515600" cy="465296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8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</a:t>
            </a:r>
            <a:r>
              <a:rPr lang="ru-RU" sz="8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 статьей 26 Закона: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endParaRPr lang="ru-RU" sz="6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производителями </a:t>
            </a:r>
            <a:r>
              <a:rPr lang="ru-RU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лицами, осуществляющими розничную продажу винодельческой продукции (в </a:t>
            </a:r>
            <a:r>
              <a:rPr lang="ru-RU" sz="7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т.ч</a:t>
            </a:r>
            <a:r>
              <a:rPr lang="ru-RU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коньячный дистилляты и </a:t>
            </a:r>
            <a:r>
              <a:rPr lang="ru-RU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спирты, </a:t>
            </a:r>
            <a:r>
              <a:rPr lang="ru-RU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произведенные на них спиртные напитки), должно быть обеспечено доведение информация </a:t>
            </a:r>
            <a:r>
              <a:rPr lang="ru-RU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сорте</a:t>
            </a:r>
            <a:r>
              <a:rPr lang="ru-RU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месте происхождения и </a:t>
            </a:r>
            <a:r>
              <a:rPr lang="ru-RU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годе урожая</a:t>
            </a:r>
            <a:r>
              <a:rPr lang="ru-RU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винограда, </a:t>
            </a:r>
            <a:r>
              <a:rPr lang="ru-RU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используемого при производстве реализуемой винодельческой продукции не зависимо от места ее производства.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Согласно </a:t>
            </a:r>
            <a:r>
              <a:rPr lang="ru-RU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 ЕАЭС 047 </a:t>
            </a:r>
            <a:r>
              <a:rPr lang="ru-RU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информацию </a:t>
            </a:r>
            <a:r>
              <a:rPr lang="ru-RU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</a:t>
            </a:r>
            <a:r>
              <a:rPr lang="ru-RU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сорте винограда необходимо указывать только на маркировке сортовых вин, а год урожая должен </a:t>
            </a:r>
            <a:r>
              <a:rPr lang="ru-RU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быть указан на маркировке вин </a:t>
            </a:r>
            <a:r>
              <a:rPr lang="ru-RU" sz="72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выдержанных</a:t>
            </a:r>
            <a:r>
              <a:rPr lang="ru-RU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вин </a:t>
            </a:r>
            <a:r>
              <a:rPr lang="ru-RU" sz="7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коллекционных</a:t>
            </a:r>
            <a:r>
              <a:rPr lang="ru-RU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этикетке (контрэтикетке, </a:t>
            </a:r>
            <a:r>
              <a:rPr lang="ru-RU" sz="7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кольеретке</a:t>
            </a:r>
            <a:r>
              <a:rPr lang="ru-RU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Требований о наличии на маркировке коньяка информации </a:t>
            </a:r>
            <a:r>
              <a:rPr lang="ru-RU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сорте (сортах) месте происхождения и годе урожая винограда</a:t>
            </a:r>
            <a:r>
              <a:rPr lang="ru-RU" sz="7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7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 ЕАЭС 047 не содержит.</a:t>
            </a:r>
          </a:p>
          <a:p>
            <a:pPr>
              <a:lnSpc>
                <a:spcPct val="120000"/>
              </a:lnSpc>
            </a:pPr>
            <a:endParaRPr lang="ru-RU" sz="6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6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5" y="276224"/>
            <a:ext cx="10515600" cy="12287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Российской  Федерации 26.06.2020 г. вступил в силу Федеральный  </a:t>
            </a:r>
            <a:r>
              <a:rPr lang="ru-RU" sz="19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 «О </a:t>
            </a:r>
            <a:r>
              <a:rPr lang="ru-RU" sz="1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виноградарстве  и виноделии в Российской Федерации»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1752600"/>
            <a:ext cx="9877777" cy="43735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рамках ЕАЭС </a:t>
            </a:r>
            <a:r>
              <a:rPr lang="ru-RU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августа 2020 г. состоялось совещание</a:t>
            </a: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 обсуждению  вопроса об установлении в Российской Федерации дополнительных требований к алкогольной продукции по отношению к требованиям, установленным техническими регламентами ТС/ЕАЭС «Пищевая продукция в части ее маркировки» (ТР ТС 022/2011) и «О безопасности алкогольной продукции» (ТР ЕАЭС 047/2018). </a:t>
            </a:r>
            <a:endParaRPr lang="ru-RU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</a:t>
            </a: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итогам совещания Российской </a:t>
            </a:r>
            <a:r>
              <a:rPr lang="ru-RU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Федерации было </a:t>
            </a: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поручено предоставить разъяснения по требованиям к коньяку, а также фруктовым винам, устанавливаемым Федеральным законом.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Федеральный  Закон «О </a:t>
            </a:r>
            <a:r>
              <a:rPr lang="ru-RU" sz="2400" b="1" dirty="0">
                <a:solidFill>
                  <a:schemeClr val="tx1"/>
                </a:solidFill>
              </a:rPr>
              <a:t>виноградарстве  и виноделии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>
                <a:solidFill>
                  <a:schemeClr val="tx1"/>
                </a:solidFill>
              </a:rPr>
              <a:t>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322645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894</TotalTime>
  <Words>823</Words>
  <Application>Microsoft Office PowerPoint</Application>
  <PresentationFormat>Произвольный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ТЕХНИЧЕСКИЙ РЕГЛАМЕНТ  Евразийского экономического союза «О безопасности алкогольной продукции»  (ТР ЕАЭС 047/2018)</vt:lpstr>
      <vt:lpstr>Презентация PowerPoint</vt:lpstr>
      <vt:lpstr>ТЕХНИЧЕСКИЙ РЕГЛАМЕНТ Евразийского экономического союза «О безопасности алкогольной продукции»  (ТР ЕАЭС 047/2018)</vt:lpstr>
      <vt:lpstr>ТЕХНИЧЕСКИЙ РЕГЛАМЕНТ Евразийского экономического союза  «О безопасности алкогольной продукции»  (ТР ЕАЭС 047/2018)</vt:lpstr>
      <vt:lpstr>ТЕХНИЧЕСКИЙ РЕГЛАМЕНТ Евразийского экономического союза «О безопасности алкогольной продукции»  (ТР ЕАЭС 047/2018)</vt:lpstr>
      <vt:lpstr>ТЕХНИЧЕСКИЙ РЕГЛАМЕНТ Евразийского экономического союза «О безопасности алкогольной продукции»  (ТР ЕАЭС 047/2018)</vt:lpstr>
      <vt:lpstr>В Российской  Федерации 26.06.2020 г. вступил в силу Федеральный  закон «О виноградарстве  и виноделии в Российской Федерации»</vt:lpstr>
      <vt:lpstr>В Российской  Федерации 26.06.2020 г. вступил в силу Федеральный  Закон «О виноградарстве  и виноделии в Российской Федерации»</vt:lpstr>
      <vt:lpstr>Федеральный  Закон «О виноградарстве  и виноделии  в Российской Федерации»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РЕГЛАМЕНТЫ В КЫРГЫЗСКОЙ РЕСПУБЛИКЕ</dc:title>
  <dc:creator>Бегайым Б. Ясынова</dc:creator>
  <cp:lastModifiedBy>Gulmira Abdymamytova</cp:lastModifiedBy>
  <cp:revision>99</cp:revision>
  <dcterms:created xsi:type="dcterms:W3CDTF">2019-10-15T10:13:38Z</dcterms:created>
  <dcterms:modified xsi:type="dcterms:W3CDTF">2020-10-23T06:01:07Z</dcterms:modified>
</cp:coreProperties>
</file>