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8" r:id="rId5"/>
    <p:sldId id="296" r:id="rId6"/>
    <p:sldId id="297" r:id="rId7"/>
    <p:sldId id="259" r:id="rId8"/>
    <p:sldId id="260" r:id="rId9"/>
    <p:sldId id="261" r:id="rId10"/>
    <p:sldId id="282" r:id="rId11"/>
    <p:sldId id="299" r:id="rId12"/>
    <p:sldId id="298" r:id="rId13"/>
    <p:sldId id="301" r:id="rId14"/>
    <p:sldId id="300" r:id="rId15"/>
    <p:sldId id="266" r:id="rId16"/>
    <p:sldId id="304" r:id="rId17"/>
    <p:sldId id="268" r:id="rId18"/>
    <p:sldId id="270" r:id="rId19"/>
    <p:sldId id="271" r:id="rId20"/>
    <p:sldId id="272" r:id="rId21"/>
    <p:sldId id="305" r:id="rId22"/>
    <p:sldId id="302" r:id="rId23"/>
    <p:sldId id="303" r:id="rId24"/>
    <p:sldId id="273" r:id="rId25"/>
    <p:sldId id="274" r:id="rId26"/>
    <p:sldId id="275" r:id="rId27"/>
    <p:sldId id="276" r:id="rId28"/>
    <p:sldId id="292" r:id="rId29"/>
    <p:sldId id="293" r:id="rId30"/>
    <p:sldId id="284" r:id="rId31"/>
    <p:sldId id="285" r:id="rId32"/>
    <p:sldId id="294" r:id="rId33"/>
    <p:sldId id="286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B0D3-F75D-437C-92A2-DE29FBA38C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CD39-BC78-4720-B14C-21FA5349F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55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B0D3-F75D-437C-92A2-DE29FBA38C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CD39-BC78-4720-B14C-21FA5349F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3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B0D3-F75D-437C-92A2-DE29FBA38C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CD39-BC78-4720-B14C-21FA5349F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5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B0D3-F75D-437C-92A2-DE29FBA38C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CD39-BC78-4720-B14C-21FA5349F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B0D3-F75D-437C-92A2-DE29FBA38C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CD39-BC78-4720-B14C-21FA5349F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4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B0D3-F75D-437C-92A2-DE29FBA38C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CD39-BC78-4720-B14C-21FA5349F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5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B0D3-F75D-437C-92A2-DE29FBA38C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CD39-BC78-4720-B14C-21FA5349F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00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B0D3-F75D-437C-92A2-DE29FBA38C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CD39-BC78-4720-B14C-21FA5349F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B0D3-F75D-437C-92A2-DE29FBA38C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CD39-BC78-4720-B14C-21FA5349F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32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B0D3-F75D-437C-92A2-DE29FBA38C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CD39-BC78-4720-B14C-21FA5349F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44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B0D3-F75D-437C-92A2-DE29FBA38C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CD39-BC78-4720-B14C-21FA5349F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68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7B0D3-F75D-437C-92A2-DE29FBA38CDB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ECD39-BC78-4720-B14C-21FA5349F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60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37444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Методика проведения анализа регулятивного воздействия нормативных </a:t>
            </a:r>
            <a:r>
              <a:rPr lang="ru-RU" b="1" dirty="0"/>
              <a:t>правовых актов на деятельность </a:t>
            </a:r>
            <a:r>
              <a:rPr lang="ru-RU" b="1" dirty="0" smtClean="0"/>
              <a:t>субъектов </a:t>
            </a:r>
            <a:r>
              <a:rPr lang="ru-RU" b="1" dirty="0"/>
              <a:t>предпринимательства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09120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Октябрь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62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altLang="ru-RU" sz="32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Реестр предложений и </a:t>
            </a:r>
            <a:r>
              <a:rPr lang="ru-RU" altLang="ru-RU" sz="3200" b="1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ответов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Регистрационный №</a:t>
            </a:r>
          </a:p>
          <a:p>
            <a:r>
              <a:rPr lang="ru-RU" dirty="0"/>
              <a:t>Замечания и (или) предложения</a:t>
            </a:r>
          </a:p>
          <a:p>
            <a:r>
              <a:rPr lang="ru-RU" dirty="0"/>
              <a:t>Автор (участник публичных консультаций)</a:t>
            </a:r>
          </a:p>
          <a:p>
            <a:r>
              <a:rPr lang="ru-RU" dirty="0"/>
              <a:t>Дата получения</a:t>
            </a:r>
          </a:p>
          <a:p>
            <a:r>
              <a:rPr lang="ru-RU" dirty="0"/>
              <a:t>Позиция органа </a:t>
            </a:r>
            <a:r>
              <a:rPr lang="ru-RU" dirty="0" smtClean="0"/>
              <a:t>разработчика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16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Этап 3. Разработка альтернатив </a:t>
            </a:r>
            <a:r>
              <a:rPr lang="ru-RU" sz="3200" b="1" dirty="0" smtClean="0"/>
              <a:t>регулирования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Вариант «оставить все как есть» является обязательным </a:t>
            </a:r>
          </a:p>
          <a:p>
            <a:pPr marL="0" indent="0">
              <a:buNone/>
            </a:pPr>
            <a:r>
              <a:rPr lang="ru-RU" sz="2400" dirty="0"/>
              <a:t>Все другие варианты предполагают изменение </a:t>
            </a:r>
            <a:r>
              <a:rPr lang="ru-RU" sz="2400" dirty="0" smtClean="0"/>
              <a:t>регулирования.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Полный </a:t>
            </a:r>
            <a:r>
              <a:rPr lang="ru-RU" sz="2400" b="1" dirty="0">
                <a:solidFill>
                  <a:srgbClr val="0070C0"/>
                </a:solidFill>
              </a:rPr>
              <a:t>и </a:t>
            </a:r>
            <a:r>
              <a:rPr lang="ru-RU" sz="2400" b="1" dirty="0" smtClean="0">
                <a:solidFill>
                  <a:srgbClr val="0070C0"/>
                </a:solidFill>
              </a:rPr>
              <a:t>частичный </a:t>
            </a:r>
            <a:r>
              <a:rPr lang="ru-RU" sz="2400" b="1" dirty="0">
                <a:solidFill>
                  <a:srgbClr val="0070C0"/>
                </a:solidFill>
              </a:rPr>
              <a:t>форматы </a:t>
            </a:r>
            <a:r>
              <a:rPr lang="ru-RU" sz="2400" b="1" dirty="0" smtClean="0">
                <a:solidFill>
                  <a:srgbClr val="0070C0"/>
                </a:solidFill>
              </a:rPr>
              <a:t>АРВ</a:t>
            </a:r>
          </a:p>
          <a:p>
            <a:r>
              <a:rPr lang="ru-RU" sz="2400" dirty="0"/>
              <a:t>Полный формат АРВ - регулирование </a:t>
            </a:r>
            <a:r>
              <a:rPr lang="ru-RU" sz="2400" dirty="0">
                <a:solidFill>
                  <a:srgbClr val="FF0000"/>
                </a:solidFill>
              </a:rPr>
              <a:t>содержит положения, устанавливающие новые обязанности </a:t>
            </a:r>
            <a:r>
              <a:rPr lang="ru-RU" sz="2400" dirty="0"/>
              <a:t>для предпринимателей и ответственность за нарушение НПА, затрагивающих предпринимательскую деятельность.</a:t>
            </a:r>
          </a:p>
          <a:p>
            <a:r>
              <a:rPr lang="ru-RU" sz="2400" dirty="0"/>
              <a:t>Частичный формат АРВ - регулирование </a:t>
            </a:r>
            <a:r>
              <a:rPr lang="ru-RU" sz="2400" dirty="0">
                <a:solidFill>
                  <a:srgbClr val="FF0000"/>
                </a:solidFill>
              </a:rPr>
              <a:t>содержит только положения, изменяющие</a:t>
            </a:r>
            <a:r>
              <a:rPr lang="ru-RU" sz="2400" dirty="0"/>
              <a:t> ранее предусмотренные НПА обязанности и ответственность;</a:t>
            </a:r>
          </a:p>
          <a:p>
            <a:r>
              <a:rPr lang="ru-RU" sz="2400" dirty="0"/>
              <a:t>При применении частичного формата АРВ рабочая группа вправе рассмотреть </a:t>
            </a:r>
            <a:r>
              <a:rPr lang="ru-RU" sz="2400" dirty="0">
                <a:solidFill>
                  <a:srgbClr val="FF0000"/>
                </a:solidFill>
              </a:rPr>
              <a:t>только два варианта регулирования </a:t>
            </a:r>
            <a:r>
              <a:rPr lang="ru-RU" sz="2400" dirty="0"/>
              <a:t>– «оставить все как есть» и «изменить регулирование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0594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/>
              <a:t>Этап 4. Разработка </a:t>
            </a:r>
            <a:r>
              <a:rPr lang="ru-RU" sz="3200" b="1" dirty="0" smtClean="0"/>
              <a:t>регулирования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разработать расширенный спектр задач, </a:t>
            </a:r>
          </a:p>
          <a:p>
            <a:r>
              <a:rPr lang="ru-RU" sz="2400" dirty="0"/>
              <a:t>описать способ решения проблем </a:t>
            </a:r>
            <a:r>
              <a:rPr lang="ru-RU" sz="2400" dirty="0">
                <a:sym typeface="Symbol"/>
              </a:rPr>
              <a:t></a:t>
            </a:r>
            <a:r>
              <a:rPr lang="ru-RU" sz="2400" dirty="0"/>
              <a:t> предлагаемые нормы регулирования,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описать для основных адресатов регулирования содержание предлагаемых новых обязанностей, запретов или ограничений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126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Этап 5. Оценка ожидаемых воздействий </a:t>
            </a:r>
            <a:r>
              <a:rPr lang="ru-RU" sz="3200" b="1" dirty="0" smtClean="0"/>
              <a:t>регулирования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/>
              <a:t>на уровень достижения заявленной цели по принятым индикаторам, и на решение проблем;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на экономику, социальный сектор, экологию</a:t>
            </a:r>
            <a:r>
              <a:rPr lang="ru-RU" sz="2400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2400" dirty="0"/>
              <a:t>необходимо дать описание позитивного и негативного влияния на различные сферы (например, права собственности; условия ведения бизнеса/административная нагрузка; рынок/конкуренция; здравоохранение/образование/социальная защита; занятость/безработица/рынки труда; климат; воздух/вода/флора/фауна; землепользование/качество почвы и другие).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на каждую относительно крупную группу заинтересованных лиц - адресатов регулирования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5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78098"/>
          </a:xfrm>
        </p:spPr>
        <p:txBody>
          <a:bodyPr>
            <a:noAutofit/>
          </a:bodyPr>
          <a:lstStyle/>
          <a:p>
            <a:r>
              <a:rPr lang="ru-RU" sz="3200" b="1" dirty="0"/>
              <a:t>Этап 6. Оценка экономических </a:t>
            </a:r>
            <a:r>
              <a:rPr lang="ru-RU" sz="3200" b="1" dirty="0" smtClean="0"/>
              <a:t>последствий </a:t>
            </a:r>
            <a:r>
              <a:rPr lang="ru-RU" sz="2400" b="1" dirty="0"/>
              <a:t>(затрат и выгод)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Издержки</a:t>
            </a:r>
            <a:r>
              <a:rPr lang="ru-RU" sz="2400" dirty="0" smtClean="0"/>
              <a:t> </a:t>
            </a:r>
            <a:r>
              <a:rPr lang="ru-RU" sz="2400" dirty="0"/>
              <a:t>рассчитываются как </a:t>
            </a:r>
            <a:r>
              <a:rPr lang="ru-RU" sz="2400" dirty="0">
                <a:solidFill>
                  <a:srgbClr val="FF0000"/>
                </a:solidFill>
              </a:rPr>
              <a:t>дополнительные </a:t>
            </a:r>
            <a:r>
              <a:rPr lang="ru-RU" sz="2400" dirty="0"/>
              <a:t>расходы субъектов предпринимательства и органов власти (бюджета</a:t>
            </a:r>
            <a:r>
              <a:rPr lang="ru-RU" sz="2400" dirty="0" smtClean="0"/>
              <a:t>),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</a:rPr>
              <a:t>информационные издержки </a:t>
            </a:r>
            <a:r>
              <a:rPr lang="ru-RU" sz="2400" dirty="0"/>
              <a:t>- затраты на сбор, подготовку и представление информации (документов, сведений) в соответствии с требованиями проекта </a:t>
            </a:r>
            <a:r>
              <a:rPr lang="ru-RU" sz="2400" dirty="0" smtClean="0"/>
              <a:t>акта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</a:rPr>
              <a:t>содержательные издержки </a:t>
            </a:r>
            <a:r>
              <a:rPr lang="ru-RU" sz="2400" dirty="0"/>
              <a:t>- затраты на реализацию положений проекта акта, не связанных с выполнением информационных </a:t>
            </a:r>
            <a:r>
              <a:rPr lang="ru-RU" sz="2400" dirty="0" smtClean="0"/>
              <a:t>требований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/>
              <a:t>Выгоды</a:t>
            </a:r>
            <a:r>
              <a:rPr lang="ru-RU" sz="2400" dirty="0"/>
              <a:t> рассчитываются как </a:t>
            </a:r>
            <a:r>
              <a:rPr lang="ru-RU" sz="2400" dirty="0" smtClean="0"/>
              <a:t>экономия </a:t>
            </a:r>
            <a:r>
              <a:rPr lang="ru-RU" sz="2400" dirty="0"/>
              <a:t>затрат субъектов предпринимательства и органов власти (бюджета), возникающие вследствие </a:t>
            </a:r>
            <a:r>
              <a:rPr lang="ru-RU" sz="2400" dirty="0" smtClean="0"/>
              <a:t>снижения/упразднения норм проекта акта </a:t>
            </a:r>
            <a:r>
              <a:rPr lang="ru-RU" sz="2400" dirty="0" smtClean="0">
                <a:solidFill>
                  <a:srgbClr val="FF0000"/>
                </a:solidFill>
              </a:rPr>
              <a:t>в сравнении с действующими нормами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Издержки и </a:t>
            </a:r>
            <a:r>
              <a:rPr lang="ru-RU" sz="2400" dirty="0" smtClean="0"/>
              <a:t>рассчитываются </a:t>
            </a:r>
            <a:r>
              <a:rPr lang="ru-RU" sz="2400" dirty="0">
                <a:solidFill>
                  <a:srgbClr val="FF0000"/>
                </a:solidFill>
              </a:rPr>
              <a:t>на 1 календарный </a:t>
            </a:r>
            <a:r>
              <a:rPr lang="ru-RU" sz="2400" dirty="0" smtClean="0">
                <a:solidFill>
                  <a:srgbClr val="FF0000"/>
                </a:solidFill>
              </a:rPr>
              <a:t>год, в тысячах сомов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364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Этап 7. Оценка реализационных рисков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Обязательной </a:t>
            </a:r>
            <a:r>
              <a:rPr lang="ru-RU" sz="2400" dirty="0"/>
              <a:t>оценке подлежат:</a:t>
            </a:r>
          </a:p>
          <a:p>
            <a:r>
              <a:rPr lang="ru-RU" sz="2400" dirty="0"/>
              <a:t>риски недостаточности необходимых финансовых, материальных и человеческих ресурсов;</a:t>
            </a:r>
          </a:p>
          <a:p>
            <a:r>
              <a:rPr lang="ru-RU" sz="2400" dirty="0"/>
              <a:t>риски недостаточности механизмов для реализации предложенного регулирования;</a:t>
            </a:r>
          </a:p>
          <a:p>
            <a:r>
              <a:rPr lang="ru-RU" sz="2400" dirty="0"/>
              <a:t>риски необеспечения надлежащего контроля за соблюдением требований, вводимых предложенным регулированием;</a:t>
            </a:r>
          </a:p>
          <a:p>
            <a:r>
              <a:rPr lang="ru-RU" sz="2400" dirty="0"/>
              <a:t>риски несоответствия предложенного регулирования и существующему административно-управленческому потенциалу регулирующих органов.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494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Этап 8. Оценка воздействия на </a:t>
            </a:r>
            <a:r>
              <a:rPr lang="ru-RU" sz="3200" b="1" dirty="0" smtClean="0"/>
              <a:t>конкуренцию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Оценка уровня концентрации товарного </a:t>
            </a:r>
            <a:r>
              <a:rPr lang="ru-RU" sz="2400" dirty="0" smtClean="0"/>
              <a:t>рынка</a:t>
            </a:r>
          </a:p>
          <a:p>
            <a:r>
              <a:rPr lang="ru-RU" sz="2400" dirty="0"/>
              <a:t>Оценка экономических ограничений входа-выхода на товарный </a:t>
            </a:r>
            <a:r>
              <a:rPr lang="ru-RU" sz="2400" dirty="0" smtClean="0"/>
              <a:t>рынок</a:t>
            </a:r>
          </a:p>
          <a:p>
            <a:r>
              <a:rPr lang="ru-RU" sz="2400" dirty="0"/>
              <a:t>Оценка административных ограничений входа на товарный </a:t>
            </a:r>
            <a:r>
              <a:rPr lang="ru-RU" sz="2400" dirty="0" smtClean="0"/>
              <a:t>рынок</a:t>
            </a:r>
          </a:p>
          <a:p>
            <a:r>
              <a:rPr lang="ru-RU" sz="2400" dirty="0"/>
              <a:t>Оценка стратегических ограничений входа на товарный </a:t>
            </a:r>
            <a:r>
              <a:rPr lang="ru-RU" sz="2400" dirty="0" smtClean="0"/>
              <a:t>рынок</a:t>
            </a:r>
            <a:endParaRPr lang="ru-RU" sz="2400" dirty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57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Этап 10. Обсуждение и подготовка документов АРВ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Рабочая </a:t>
            </a:r>
            <a:r>
              <a:rPr lang="ru-RU" sz="2400" dirty="0"/>
              <a:t>группа разрабатывает аналитическую записку и проект НПА, </a:t>
            </a:r>
            <a:r>
              <a:rPr lang="ru-RU" sz="2400" dirty="0">
                <a:solidFill>
                  <a:srgbClr val="FF0000"/>
                </a:solidFill>
              </a:rPr>
              <a:t>соответствующий выбранному для реализации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FF0000"/>
                </a:solidFill>
              </a:rPr>
              <a:t>варианту</a:t>
            </a:r>
            <a:r>
              <a:rPr lang="ru-RU" sz="2400" dirty="0"/>
              <a:t> регулирования.</a:t>
            </a:r>
          </a:p>
          <a:p>
            <a:r>
              <a:rPr lang="ru-RU" sz="2400" dirty="0" smtClean="0"/>
              <a:t>Документы размещаются </a:t>
            </a:r>
            <a:r>
              <a:rPr lang="ru-RU" sz="2400" dirty="0"/>
              <a:t>на официальном сайте органа-разработчика. </a:t>
            </a:r>
          </a:p>
          <a:p>
            <a:r>
              <a:rPr lang="ru-RU" sz="2400" dirty="0"/>
              <a:t>Поступающие предложения вносятся в Реестр. Срок ответа - не более 5 рабочих дней.</a:t>
            </a:r>
          </a:p>
          <a:p>
            <a:r>
              <a:rPr lang="ru-RU" sz="2400" dirty="0"/>
              <a:t>После завершения </a:t>
            </a:r>
            <a:r>
              <a:rPr lang="ru-RU" sz="2400" dirty="0" smtClean="0"/>
              <a:t>готовятся окончательные </a:t>
            </a:r>
            <a:r>
              <a:rPr lang="ru-RU" sz="2400" dirty="0"/>
              <a:t>варианты аналитической записки и проекта НПА.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51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Взаимодействие </a:t>
            </a:r>
            <a:r>
              <a:rPr lang="ru-RU" sz="3200" b="1" dirty="0"/>
              <a:t>уполномоченного органа </a:t>
            </a:r>
            <a:r>
              <a:rPr lang="ru-RU" sz="3200" b="1" dirty="0" smtClean="0"/>
              <a:t>и органа-разработчика АРВ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Взаимодействие </a:t>
            </a:r>
            <a:r>
              <a:rPr lang="ru-RU" sz="2400" dirty="0" smtClean="0"/>
              <a:t>осуществляется </a:t>
            </a:r>
            <a:endParaRPr lang="ru-RU" sz="2400" dirty="0"/>
          </a:p>
          <a:p>
            <a:pPr>
              <a:spcBef>
                <a:spcPts val="0"/>
              </a:spcBef>
            </a:pPr>
            <a:r>
              <a:rPr lang="ru-RU" sz="2400" dirty="0"/>
              <a:t>при экспертизе документов АРВ на соблюдение требований настоящей Методики, </a:t>
            </a:r>
            <a:r>
              <a:rPr lang="ru-RU" sz="2400" dirty="0">
                <a:solidFill>
                  <a:srgbClr val="FF0000"/>
                </a:solidFill>
              </a:rPr>
              <a:t>методики проведения публичных консультаций, 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FF0000"/>
                </a:solidFill>
              </a:rPr>
              <a:t>при согласовании формата проведения АРВ </a:t>
            </a:r>
            <a:r>
              <a:rPr lang="ru-RU" sz="2400" dirty="0">
                <a:solidFill>
                  <a:srgbClr val="FF0000"/>
                </a:solidFill>
                <a:sym typeface="Symbol"/>
              </a:rPr>
              <a:t></a:t>
            </a:r>
            <a:r>
              <a:rPr lang="ru-RU" sz="2400" dirty="0">
                <a:solidFill>
                  <a:srgbClr val="FF0000"/>
                </a:solidFill>
              </a:rPr>
              <a:t> полный или частичный, 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при оказании необходимой консультационной помощи органу-разработчику.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Экспертиза </a:t>
            </a:r>
            <a:r>
              <a:rPr lang="ru-RU" sz="2400" dirty="0"/>
              <a:t>уполномоченным органом документов АРВ включает: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оценку выполнения формальных требований Методики АРВ. 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оценку содержания аналитической записки. </a:t>
            </a:r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29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Консультации </a:t>
            </a:r>
            <a:r>
              <a:rPr lang="ru-RU" sz="3200" b="1" dirty="0"/>
              <a:t>рабочей группы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с заинтересованными </a:t>
            </a:r>
            <a:r>
              <a:rPr lang="ru-RU" sz="3200" b="1" dirty="0" smtClean="0"/>
              <a:t>лицами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Орган-разработчик </a:t>
            </a:r>
            <a:endParaRPr lang="ru-RU" sz="2400" dirty="0" smtClean="0"/>
          </a:p>
          <a:p>
            <a:r>
              <a:rPr lang="ru-RU" sz="2400" dirty="0"/>
              <a:t>п</a:t>
            </a:r>
            <a:r>
              <a:rPr lang="ru-RU" sz="2400" dirty="0" smtClean="0"/>
              <a:t>роводит консультации </a:t>
            </a:r>
            <a:r>
              <a:rPr lang="ru-RU" sz="2400" dirty="0" smtClean="0">
                <a:solidFill>
                  <a:srgbClr val="FF0000"/>
                </a:solidFill>
              </a:rPr>
              <a:t>в соответствии с методикой, утвержденной МЭ</a:t>
            </a:r>
          </a:p>
          <a:p>
            <a:r>
              <a:rPr lang="ru-RU" sz="2400" dirty="0" smtClean="0"/>
              <a:t>готовит </a:t>
            </a:r>
            <a:r>
              <a:rPr lang="ru-RU" sz="2400" dirty="0">
                <a:solidFill>
                  <a:srgbClr val="FF0000"/>
                </a:solidFill>
              </a:rPr>
              <a:t>отчет о проведенных публичных консультациях</a:t>
            </a:r>
            <a:r>
              <a:rPr lang="ru-RU" sz="2400" dirty="0"/>
              <a:t>, который передается уполномоченному органу для экспертизы вместе с пакетом документов АРВ.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47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А</a:t>
            </a:r>
            <a:r>
              <a:rPr lang="ru-RU" b="1" dirty="0" smtClean="0"/>
              <a:t>нализ </a:t>
            </a:r>
            <a:r>
              <a:rPr lang="ru-RU" b="1" dirty="0"/>
              <a:t>регулятивного воздействия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это </a:t>
            </a:r>
            <a:r>
              <a:rPr lang="ru-RU" dirty="0"/>
              <a:t>регламентированный </a:t>
            </a:r>
            <a:r>
              <a:rPr lang="ru-RU" dirty="0" smtClean="0"/>
              <a:t>Методикой </a:t>
            </a:r>
            <a:r>
              <a:rPr lang="ru-RU" dirty="0"/>
              <a:t>процесс, включающий </a:t>
            </a:r>
            <a:endParaRPr lang="ru-RU" dirty="0" smtClean="0"/>
          </a:p>
          <a:p>
            <a:r>
              <a:rPr lang="ru-RU" dirty="0" smtClean="0"/>
              <a:t>процедуры </a:t>
            </a:r>
            <a:r>
              <a:rPr lang="ru-RU" dirty="0"/>
              <a:t>анализа проблем, </a:t>
            </a:r>
            <a:endParaRPr lang="ru-RU" dirty="0" smtClean="0"/>
          </a:p>
          <a:p>
            <a:r>
              <a:rPr lang="ru-RU" dirty="0" smtClean="0"/>
              <a:t>установления </a:t>
            </a:r>
            <a:r>
              <a:rPr lang="ru-RU" dirty="0"/>
              <a:t>целей регулирования, </a:t>
            </a:r>
            <a:endParaRPr lang="ru-RU" dirty="0" smtClean="0"/>
          </a:p>
          <a:p>
            <a:r>
              <a:rPr lang="ru-RU" dirty="0" smtClean="0"/>
              <a:t>поиска </a:t>
            </a:r>
            <a:r>
              <a:rPr lang="ru-RU" dirty="0"/>
              <a:t>допустимых вариантов </a:t>
            </a:r>
            <a:r>
              <a:rPr lang="ru-RU" dirty="0" smtClean="0"/>
              <a:t>регулирования, </a:t>
            </a:r>
          </a:p>
          <a:p>
            <a:r>
              <a:rPr lang="ru-RU" dirty="0" smtClean="0"/>
              <a:t>определения </a:t>
            </a:r>
            <a:r>
              <a:rPr lang="ru-RU" dirty="0"/>
              <a:t>связанных с ними возможных последствий, </a:t>
            </a:r>
            <a:r>
              <a:rPr lang="ru-RU" dirty="0" smtClean="0"/>
              <a:t>выгод </a:t>
            </a:r>
            <a:r>
              <a:rPr lang="ru-RU" dirty="0"/>
              <a:t>и </a:t>
            </a:r>
            <a:r>
              <a:rPr lang="ru-RU" dirty="0" smtClean="0"/>
              <a:t>издержек, </a:t>
            </a:r>
          </a:p>
          <a:p>
            <a:r>
              <a:rPr lang="ru-RU" dirty="0" smtClean="0"/>
              <a:t>обоснования </a:t>
            </a:r>
            <a:r>
              <a:rPr lang="ru-RU" dirty="0"/>
              <a:t>наиболее предпочтительного способа </a:t>
            </a:r>
            <a:r>
              <a:rPr lang="ru-RU" dirty="0" smtClean="0"/>
              <a:t>регулирования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Разрешение </a:t>
            </a:r>
            <a:r>
              <a:rPr lang="ru-RU" sz="3200" b="1" dirty="0"/>
              <a:t>споров </a:t>
            </a:r>
            <a:r>
              <a:rPr lang="ru-RU" sz="3200" b="1" dirty="0" smtClean="0"/>
              <a:t>при проведение АРВ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/>
              <a:t>Споры между уполномоченным органом и органом-разработчиком АРВ могут разрешаться при участии </a:t>
            </a:r>
            <a:r>
              <a:rPr lang="ru-RU" sz="2600" dirty="0">
                <a:solidFill>
                  <a:srgbClr val="FF0000"/>
                </a:solidFill>
              </a:rPr>
              <a:t>Экспертного совета по АРВ</a:t>
            </a:r>
            <a:r>
              <a:rPr lang="ru-RU" sz="2600" dirty="0"/>
              <a:t>, который создается при уполномоченном органе.</a:t>
            </a:r>
          </a:p>
          <a:p>
            <a:r>
              <a:rPr lang="ru-RU" sz="2600" dirty="0"/>
              <a:t>Состав членов Экспертного совета по АРВ </a:t>
            </a:r>
            <a:r>
              <a:rPr lang="ru-RU" sz="2600" dirty="0">
                <a:solidFill>
                  <a:srgbClr val="FF0000"/>
                </a:solidFill>
              </a:rPr>
              <a:t>не менее чем на 2/3 формируется из числа специалистов, не работающих в государственных органах</a:t>
            </a:r>
            <a:r>
              <a:rPr lang="ru-RU" sz="2600" dirty="0" smtClean="0"/>
              <a:t>.</a:t>
            </a:r>
            <a:endParaRPr lang="en-US" sz="2600" dirty="0" smtClean="0"/>
          </a:p>
          <a:p>
            <a:r>
              <a:rPr lang="ru-RU" sz="2600" dirty="0"/>
              <a:t>Основными задачами Экспертного совета </a:t>
            </a:r>
            <a:r>
              <a:rPr lang="ru-RU" sz="2600" dirty="0" smtClean="0"/>
              <a:t>являются</a:t>
            </a:r>
            <a:r>
              <a:rPr lang="en-US" sz="2600" dirty="0" smtClean="0"/>
              <a:t> </a:t>
            </a:r>
            <a:r>
              <a:rPr lang="ru-RU" sz="2600" dirty="0" smtClean="0"/>
              <a:t>подготовка рекомендаций</a:t>
            </a:r>
            <a:endParaRPr lang="en-US" sz="2600" dirty="0" smtClean="0"/>
          </a:p>
          <a:p>
            <a:pPr lvl="0" fontAlgn="base">
              <a:buFont typeface="Wingdings" panose="05000000000000000000" pitchFamily="2" charset="2"/>
              <a:buChar char="ü"/>
            </a:pPr>
            <a:r>
              <a:rPr lang="ru-RU" sz="2600" dirty="0"/>
              <a:t>п</a:t>
            </a:r>
            <a:r>
              <a:rPr lang="ru-RU" sz="2600" dirty="0" smtClean="0"/>
              <a:t>о приоритетным направлениям </a:t>
            </a:r>
            <a:r>
              <a:rPr lang="ru-RU" sz="2600" dirty="0"/>
              <a:t>развития АРВ в </a:t>
            </a:r>
            <a:r>
              <a:rPr lang="ru-RU" sz="2600" dirty="0" smtClean="0"/>
              <a:t>КР на </a:t>
            </a:r>
            <a:r>
              <a:rPr lang="ru-RU" sz="2600" dirty="0"/>
              <a:t>основе изучения международного опыта; </a:t>
            </a:r>
          </a:p>
          <a:p>
            <a:pPr lvl="0" fontAlgn="base">
              <a:buFont typeface="Wingdings" panose="05000000000000000000" pitchFamily="2" charset="2"/>
              <a:buChar char="ü"/>
            </a:pPr>
            <a:r>
              <a:rPr lang="ru-RU" sz="2600" dirty="0" smtClean="0"/>
              <a:t>по </a:t>
            </a:r>
            <a:r>
              <a:rPr lang="ru-RU" sz="2600" dirty="0"/>
              <a:t>вопросам совершенствования института АРВ в Кыргызской Республике; 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20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/>
          </a:bodyPr>
          <a:lstStyle/>
          <a:p>
            <a:pPr lvl="0" fontAlgn="base">
              <a:buFont typeface="Wingdings" panose="05000000000000000000" pitchFamily="2" charset="2"/>
              <a:buChar char="ü"/>
            </a:pPr>
            <a:r>
              <a:rPr lang="ru-RU" sz="2400" dirty="0" smtClean="0"/>
              <a:t>по </a:t>
            </a:r>
            <a:r>
              <a:rPr lang="ru-RU" sz="2400" dirty="0"/>
              <a:t>вопросам проведения АРВ проектов нормативных правовых актов Кыргызской Республики и экспертизы уполномоченного органа проведенного </a:t>
            </a:r>
            <a:r>
              <a:rPr lang="ru-RU" sz="2400" dirty="0" smtClean="0"/>
              <a:t>АРВ;</a:t>
            </a:r>
            <a:endParaRPr lang="ru-RU" sz="2400" dirty="0"/>
          </a:p>
          <a:p>
            <a:pPr lvl="0" fontAlgn="base">
              <a:buFont typeface="Wingdings" panose="05000000000000000000" pitchFamily="2" charset="2"/>
              <a:buChar char="ü"/>
            </a:pPr>
            <a:r>
              <a:rPr lang="ru-RU" sz="2400" dirty="0" smtClean="0"/>
              <a:t>экспертное мнение </a:t>
            </a:r>
            <a:r>
              <a:rPr lang="ru-RU" sz="2400" dirty="0"/>
              <a:t>относительно споров по проведенным </a:t>
            </a:r>
            <a:r>
              <a:rPr lang="ru-RU" sz="2400" dirty="0" smtClean="0"/>
              <a:t>АРВ или заданного вопроса.</a:t>
            </a:r>
            <a:endParaRPr lang="en-US" sz="2400" dirty="0" smtClean="0"/>
          </a:p>
          <a:p>
            <a:r>
              <a:rPr lang="ru-RU" sz="2400" dirty="0"/>
              <a:t>Экспертный совет готовит </a:t>
            </a:r>
            <a:r>
              <a:rPr lang="ru-RU" sz="2400" dirty="0">
                <a:solidFill>
                  <a:srgbClr val="FF0000"/>
                </a:solidFill>
              </a:rPr>
              <a:t>заключение </a:t>
            </a:r>
            <a:r>
              <a:rPr lang="ru-RU" sz="2400" dirty="0" smtClean="0">
                <a:solidFill>
                  <a:srgbClr val="FF0000"/>
                </a:solidFill>
              </a:rPr>
              <a:t>относительно </a:t>
            </a:r>
            <a:r>
              <a:rPr lang="ru-RU" sz="2400" dirty="0">
                <a:solidFill>
                  <a:srgbClr val="FF0000"/>
                </a:solidFill>
              </a:rPr>
              <a:t>предмета спора или заданного вопроса</a:t>
            </a:r>
            <a:r>
              <a:rPr lang="ru-RU" sz="2400" dirty="0"/>
              <a:t>.</a:t>
            </a:r>
          </a:p>
          <a:p>
            <a:r>
              <a:rPr lang="ru-RU" sz="2400" dirty="0"/>
              <a:t>Выводы Экспертного совета по АРВ носят рекомендательный характер. </a:t>
            </a:r>
          </a:p>
          <a:p>
            <a:pPr lvl="0" fontAlgn="base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087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Приложения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400" dirty="0">
                <a:solidFill>
                  <a:srgbClr val="FF0000"/>
                </a:solidFill>
              </a:rPr>
              <a:t>развернутая оценка ожидаемых экономических </a:t>
            </a:r>
            <a:r>
              <a:rPr lang="ru-RU" sz="2400" dirty="0" smtClean="0">
                <a:solidFill>
                  <a:srgbClr val="FF0000"/>
                </a:solidFill>
              </a:rPr>
              <a:t>последствий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для предпочтительного вариантов;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400" dirty="0">
                <a:solidFill>
                  <a:srgbClr val="FF0000"/>
                </a:solidFill>
              </a:rPr>
              <a:t>развернутая оценка воздействия на конкуренцию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для предпочтительного варианта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регулирования;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информационно-справочные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материалы (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усмотрению рабочей группы);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400" dirty="0">
                <a:solidFill>
                  <a:srgbClr val="FF0000"/>
                </a:solidFill>
              </a:rPr>
              <a:t>особые мнения отдельных членов рабочей группы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(при наличии).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Рекомендуемый размер всей аналитической записки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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не более 15 страниц основного текста без учета приложений.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 пакету документов анализа регулятивного воздействия прилагается </a:t>
            </a:r>
            <a:r>
              <a:rPr lang="ru-RU" sz="2400" dirty="0">
                <a:solidFill>
                  <a:srgbClr val="FF0000"/>
                </a:solidFill>
              </a:rPr>
              <a:t>отчет о проведении публичных консультаций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(по утвержденной в специализированной методике форме).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12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143000"/>
          </a:xfrm>
        </p:spPr>
        <p:txBody>
          <a:bodyPr/>
          <a:lstStyle/>
          <a:p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94672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/>
              <a:t>Аналитическая </a:t>
            </a:r>
            <a:r>
              <a:rPr lang="ru-RU" sz="3600" b="1" dirty="0" smtClean="0"/>
              <a:t>записка</a:t>
            </a:r>
            <a:br>
              <a:rPr lang="ru-RU" sz="3600" b="1" dirty="0" smtClean="0"/>
            </a:br>
            <a:r>
              <a:rPr lang="ru-RU" sz="3100" b="1" dirty="0" smtClean="0"/>
              <a:t>1. </a:t>
            </a:r>
            <a:r>
              <a:rPr lang="ru-RU" sz="2700" b="1" dirty="0" smtClean="0"/>
              <a:t>Проблемы </a:t>
            </a:r>
            <a:r>
              <a:rPr lang="ru-RU" sz="2700" b="1" dirty="0"/>
              <a:t>и основания для изменения регулирования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Сформулировать и дать точное и обоснованное описание каждой </a:t>
            </a:r>
            <a:r>
              <a:rPr lang="ru-RU" sz="2400" dirty="0" smtClean="0"/>
              <a:t>проблемы , </a:t>
            </a:r>
            <a:r>
              <a:rPr lang="ru-RU" sz="2400" dirty="0"/>
              <a:t>с использованием </a:t>
            </a:r>
            <a:r>
              <a:rPr lang="ru-RU" sz="2400" dirty="0" smtClean="0"/>
              <a:t>показателей</a:t>
            </a:r>
            <a:r>
              <a:rPr lang="ru-RU" sz="2400" dirty="0"/>
              <a:t>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Кратко представить </a:t>
            </a:r>
            <a:r>
              <a:rPr lang="ru-RU" sz="2400" dirty="0">
                <a:solidFill>
                  <a:srgbClr val="FF0000"/>
                </a:solidFill>
              </a:rPr>
              <a:t>результаты анализа мнений заинтересованных лиц </a:t>
            </a:r>
            <a:r>
              <a:rPr lang="ru-RU" sz="2400" dirty="0"/>
              <a:t>и значимости для них проблем.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Представить информацию о масштабе проблем, </a:t>
            </a:r>
            <a:r>
              <a:rPr lang="ru-RU" sz="2400" dirty="0">
                <a:solidFill>
                  <a:srgbClr val="FF0000"/>
                </a:solidFill>
              </a:rPr>
              <a:t>при необходимости</a:t>
            </a:r>
            <a:r>
              <a:rPr lang="ru-RU" sz="2400" dirty="0"/>
              <a:t>, в различных измерениях (экономическом, социальном, территориальном и иных).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Привести </a:t>
            </a:r>
            <a:r>
              <a:rPr lang="ru-RU" sz="2400" dirty="0">
                <a:solidFill>
                  <a:srgbClr val="FF0000"/>
                </a:solidFill>
              </a:rPr>
              <a:t>экономические и правовые основания </a:t>
            </a:r>
            <a:r>
              <a:rPr lang="ru-RU" sz="2400" dirty="0"/>
              <a:t>для решения проблем путем изменения регулирования.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Привести доказательства </a:t>
            </a:r>
            <a:r>
              <a:rPr lang="ru-RU" sz="2400" dirty="0">
                <a:solidFill>
                  <a:srgbClr val="FF0000"/>
                </a:solidFill>
              </a:rPr>
              <a:t>актуальности</a:t>
            </a:r>
            <a:r>
              <a:rPr lang="ru-RU" sz="2400" dirty="0"/>
              <a:t> решения проблем.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Описать международный опыт решения проблем.</a:t>
            </a:r>
          </a:p>
          <a:p>
            <a:pPr marL="0" indent="0">
              <a:buNone/>
            </a:pPr>
            <a:r>
              <a:rPr lang="ru-RU" sz="2400" dirty="0"/>
              <a:t>Рекомендуемый размер раздела </a:t>
            </a:r>
            <a:r>
              <a:rPr lang="ru-RU" sz="2400" b="1" dirty="0">
                <a:sym typeface="Symbol"/>
              </a:rPr>
              <a:t></a:t>
            </a:r>
            <a:r>
              <a:rPr lang="ru-RU" sz="2400" dirty="0"/>
              <a:t> не более 4 страниц.</a:t>
            </a:r>
            <a:endParaRPr lang="ru-RU" sz="2400" b="1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11099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b="1" dirty="0" smtClean="0"/>
              <a:t>2. Описание </a:t>
            </a:r>
            <a:r>
              <a:rPr lang="ru-RU" sz="3200" b="1" dirty="0"/>
              <a:t>и оценка рассмотренных вариантов </a:t>
            </a:r>
            <a:r>
              <a:rPr lang="ru-RU" sz="3200" b="1" dirty="0" smtClean="0"/>
              <a:t>регулирования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arenR"/>
            </a:pPr>
            <a:r>
              <a:rPr lang="ru-RU" sz="2400" dirty="0"/>
              <a:t>Цель регулирования. Дать </a:t>
            </a:r>
            <a:r>
              <a:rPr lang="ru-RU" sz="2400" dirty="0" smtClean="0"/>
              <a:t>формулировку, </a:t>
            </a:r>
            <a:r>
              <a:rPr lang="ru-RU" sz="2400" dirty="0"/>
              <a:t>указать </a:t>
            </a:r>
            <a:r>
              <a:rPr lang="ru-RU" sz="2400" dirty="0" smtClean="0"/>
              <a:t>индикаторы </a:t>
            </a:r>
            <a:r>
              <a:rPr lang="ru-RU" sz="2400" dirty="0"/>
              <a:t>с целевыми значениями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R"/>
            </a:pPr>
            <a:r>
              <a:rPr lang="ru-RU" sz="2400" dirty="0"/>
              <a:t>Указать рассмотренные варианты регулирования 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arenR"/>
            </a:pPr>
            <a:r>
              <a:rPr lang="ru-RU" sz="2400" dirty="0"/>
              <a:t>Вариант регулирования «Оставить все как есть». </a:t>
            </a:r>
            <a:r>
              <a:rPr lang="ru-RU" sz="2400" dirty="0" smtClean="0"/>
              <a:t>Какие последствия </a:t>
            </a:r>
            <a:r>
              <a:rPr lang="ru-RU" sz="2400" dirty="0"/>
              <a:t>и какие есть решения </a:t>
            </a:r>
            <a:r>
              <a:rPr lang="ru-RU" sz="2400" dirty="0" smtClean="0"/>
              <a:t>если </a:t>
            </a:r>
            <a:r>
              <a:rPr lang="ru-RU" sz="2400" dirty="0"/>
              <a:t>не менять </a:t>
            </a:r>
            <a:r>
              <a:rPr lang="ru-RU" sz="2400" dirty="0" smtClean="0"/>
              <a:t>регул.</a:t>
            </a:r>
            <a:endParaRPr lang="ru-RU" sz="2400" dirty="0"/>
          </a:p>
          <a:p>
            <a:pPr marL="514350" lvl="0" indent="-514350">
              <a:spcBef>
                <a:spcPts val="0"/>
              </a:spcBef>
              <a:buFont typeface="+mj-lt"/>
              <a:buAutoNum type="arabicParenR"/>
            </a:pPr>
            <a:r>
              <a:rPr lang="ru-RU" sz="2400" dirty="0"/>
              <a:t>Предпочтительный вариант регулирования </a:t>
            </a:r>
            <a:endParaRPr lang="ru-RU" sz="24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 smtClean="0"/>
              <a:t>a</a:t>
            </a:r>
            <a:r>
              <a:rPr lang="ru-RU" sz="2400" dirty="0"/>
              <a:t>) </a:t>
            </a:r>
            <a:r>
              <a:rPr lang="ru-RU" sz="2400" dirty="0" smtClean="0"/>
              <a:t>способ </a:t>
            </a:r>
            <a:r>
              <a:rPr lang="ru-RU" sz="2400" dirty="0"/>
              <a:t>регулирования: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- предлагаемые нормы регулирования с привязкой к задачам;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- взаимосвязь между регулированием и проблемами;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- содержание </a:t>
            </a:r>
            <a:r>
              <a:rPr lang="ru-RU" sz="2400" dirty="0">
                <a:solidFill>
                  <a:srgbClr val="FF0000"/>
                </a:solidFill>
              </a:rPr>
              <a:t>новых обязанностей, запретов или ограничений</a:t>
            </a:r>
            <a:r>
              <a:rPr lang="ru-RU" sz="2400" dirty="0"/>
              <a:t> для основных адресатов регулирования и отмену действующих;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55721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b</a:t>
            </a:r>
            <a:r>
              <a:rPr lang="ru-RU" sz="2400" dirty="0"/>
              <a:t>) оценка регулятивного воздействия 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>
                <a:solidFill>
                  <a:srgbClr val="FF0000"/>
                </a:solidFill>
              </a:rPr>
              <a:t>на уровень достижения заявленной цели </a:t>
            </a:r>
            <a:r>
              <a:rPr lang="ru-RU" sz="2400" dirty="0"/>
              <a:t>регулирования и на решение проблем по принятым на этапе 2 индикаторам;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>
                <a:solidFill>
                  <a:srgbClr val="FF0000"/>
                </a:solidFill>
              </a:rPr>
              <a:t>на экономику, социальный сектор, экологию</a:t>
            </a:r>
            <a:r>
              <a:rPr lang="ru-RU" sz="2400" dirty="0"/>
              <a:t>, если таковые ожидаются, по принятым рабочей группой индикаторам;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>
                <a:solidFill>
                  <a:srgbClr val="FF0000"/>
                </a:solidFill>
              </a:rPr>
              <a:t>на основные адресаты регулирования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Изложить основной вывод </a:t>
            </a:r>
            <a:r>
              <a:rPr lang="ru-RU" sz="2400" dirty="0">
                <a:solidFill>
                  <a:srgbClr val="FF0000"/>
                </a:solidFill>
              </a:rPr>
              <a:t>оценки ожидаемых экономических последствий</a:t>
            </a:r>
            <a:r>
              <a:rPr lang="ru-RU" sz="2400" dirty="0"/>
              <a:t>;</a:t>
            </a:r>
          </a:p>
          <a:p>
            <a:pPr marL="0" lvl="2" indent="0">
              <a:buFont typeface="+mj-lt"/>
              <a:buAutoNum type="alphaLcParenR" startAt="3"/>
            </a:pPr>
            <a:r>
              <a:rPr lang="ru-RU" dirty="0"/>
              <a:t>оценка </a:t>
            </a:r>
            <a:r>
              <a:rPr lang="ru-RU" dirty="0">
                <a:solidFill>
                  <a:srgbClr val="FF0000"/>
                </a:solidFill>
              </a:rPr>
              <a:t>реализационных рисков </a:t>
            </a:r>
          </a:p>
          <a:p>
            <a:pPr marL="0" lvl="2" indent="0">
              <a:buFont typeface="+mj-lt"/>
              <a:buAutoNum type="alphaLcParenR" startAt="3"/>
            </a:pPr>
            <a:r>
              <a:rPr lang="ru-RU" dirty="0"/>
              <a:t>оценка </a:t>
            </a:r>
            <a:r>
              <a:rPr lang="ru-RU" dirty="0">
                <a:solidFill>
                  <a:srgbClr val="FF0000"/>
                </a:solidFill>
              </a:rPr>
              <a:t>воздействия на конкуренцию </a:t>
            </a:r>
          </a:p>
          <a:p>
            <a:pPr marL="0" lvl="2" indent="0">
              <a:buFont typeface="+mj-lt"/>
              <a:buAutoNum type="alphaLcParenR" startAt="3"/>
            </a:pPr>
            <a:r>
              <a:rPr lang="ru-RU" dirty="0"/>
              <a:t>результаты публичных консультаций. </a:t>
            </a:r>
            <a:r>
              <a:rPr lang="ru-RU" dirty="0">
                <a:solidFill>
                  <a:srgbClr val="FF0000"/>
                </a:solidFill>
              </a:rPr>
              <a:t>Позитивное и негативное отношение </a:t>
            </a:r>
            <a:r>
              <a:rPr lang="ru-RU" dirty="0" smtClean="0">
                <a:solidFill>
                  <a:srgbClr val="FF0000"/>
                </a:solidFill>
              </a:rPr>
              <a:t>заинтересованных </a:t>
            </a:r>
            <a:r>
              <a:rPr lang="ru-RU" dirty="0">
                <a:solidFill>
                  <a:srgbClr val="FF0000"/>
                </a:solidFill>
              </a:rPr>
              <a:t>лиц</a:t>
            </a:r>
            <a:r>
              <a:rPr lang="ru-RU" dirty="0"/>
              <a:t>.</a:t>
            </a:r>
          </a:p>
          <a:p>
            <a:pPr marL="0" lvl="0" indent="0">
              <a:buFont typeface="+mj-lt"/>
              <a:buAutoNum type="arabicParenR" startAt="5"/>
            </a:pPr>
            <a:r>
              <a:rPr lang="ru-RU" sz="2400" dirty="0"/>
              <a:t>Рассмотренные альтернативные варианты регулирования.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Предельно кратко </a:t>
            </a:r>
            <a:r>
              <a:rPr lang="ru-RU" sz="2400" dirty="0"/>
              <a:t>описать результаты выполнения этапов для каждого отклоненного варианта регулирования.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1153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b="1" dirty="0" smtClean="0"/>
              <a:t>3. Обоснование выбора предпочтительного варианта регулирования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Сравнить </a:t>
            </a:r>
            <a:r>
              <a:rPr lang="ru-RU" sz="2400" dirty="0">
                <a:solidFill>
                  <a:srgbClr val="FF0000"/>
                </a:solidFill>
              </a:rPr>
              <a:t>варианты по выбранным критериям </a:t>
            </a:r>
            <a:r>
              <a:rPr lang="ru-RU" sz="2400" dirty="0"/>
              <a:t>и изложить основные аргументы в поддержку предпочтительного варианта и причины отклонения других вариантов регулирования.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4267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Методика оценки </a:t>
            </a:r>
            <a:r>
              <a:rPr lang="ru-RU" sz="3200" b="1" dirty="0"/>
              <a:t>ожидаемых экономических последствий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dirty="0"/>
              <a:t>Издержки рассчитываются как дополнительные расходы субъектов предпринимательства и органов власти (бюджета), возникающие при выполнении предписанных проектом акта норм. В издержки включаются:</a:t>
            </a:r>
          </a:p>
          <a:p>
            <a:pPr lvl="0"/>
            <a:r>
              <a:rPr lang="ru-RU" sz="2400" dirty="0">
                <a:solidFill>
                  <a:srgbClr val="FF0000"/>
                </a:solidFill>
              </a:rPr>
              <a:t>информационные издержки </a:t>
            </a:r>
            <a:r>
              <a:rPr lang="ru-RU" sz="2400" dirty="0"/>
              <a:t>- затраты на сбор, подготовку и представление информации (документов, сведений) в соответствии с требованиями проекта акта, в том числе затраты на поддержание готовности представить необходимую информацию по запросу, которые связаны с выполнением информационных требований регулирования;</a:t>
            </a:r>
          </a:p>
          <a:p>
            <a:pPr lvl="0"/>
            <a:r>
              <a:rPr lang="ru-RU" sz="2400" dirty="0">
                <a:solidFill>
                  <a:srgbClr val="FF0000"/>
                </a:solidFill>
              </a:rPr>
              <a:t>содержательные издержки </a:t>
            </a:r>
            <a:r>
              <a:rPr lang="ru-RU" sz="2400" dirty="0"/>
              <a:t>- затраты на реализацию положений проекта акта, не связанных с выполнением информационных требований.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83677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sz="2400" dirty="0"/>
              <a:t>Выгоды рассчитываются </a:t>
            </a:r>
            <a:r>
              <a:rPr lang="ru-RU" sz="2400" dirty="0">
                <a:solidFill>
                  <a:srgbClr val="FF0000"/>
                </a:solidFill>
              </a:rPr>
              <a:t>как экономия затрат субъектов предпринимательства и органов власти (бюджета)</a:t>
            </a:r>
            <a:r>
              <a:rPr lang="ru-RU" sz="2400" dirty="0"/>
              <a:t>, возникающие вследствие снижения/упразднения установленных в действующем регулировании информационных и содержательных требований, а также иных норм, приводящих к затратам.</a:t>
            </a:r>
          </a:p>
          <a:p>
            <a:r>
              <a:rPr lang="ru-RU" sz="2400" dirty="0"/>
              <a:t>Издержки и выгоды субъектов предпринимательства и органов власти для выполнения регулирующих требований рассчитываются </a:t>
            </a:r>
            <a:r>
              <a:rPr lang="ru-RU" sz="2400" dirty="0">
                <a:solidFill>
                  <a:srgbClr val="FF0000"/>
                </a:solidFill>
              </a:rPr>
              <a:t>на 1 календарный год</a:t>
            </a:r>
            <a:r>
              <a:rPr lang="ru-RU" sz="2400" dirty="0"/>
              <a:t>, измеряются в тысячах сомов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564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Закон об НПА, Статья </a:t>
            </a:r>
            <a:r>
              <a:rPr lang="ru-RU" sz="2400" dirty="0">
                <a:solidFill>
                  <a:srgbClr val="0070C0"/>
                </a:solidFill>
              </a:rPr>
              <a:t>19. </a:t>
            </a:r>
            <a:r>
              <a:rPr lang="ru-RU" sz="2400" dirty="0" smtClean="0">
                <a:solidFill>
                  <a:srgbClr val="0070C0"/>
                </a:solidFill>
              </a:rPr>
              <a:t>Проекты НПА, </a:t>
            </a:r>
            <a:r>
              <a:rPr lang="ru-RU" sz="2400" u="sng" dirty="0">
                <a:solidFill>
                  <a:srgbClr val="0070C0"/>
                </a:solidFill>
              </a:rPr>
              <a:t>направленные на </a:t>
            </a:r>
            <a:r>
              <a:rPr lang="ru-RU" sz="2400" u="sng" dirty="0">
                <a:solidFill>
                  <a:srgbClr val="FF0000"/>
                </a:solidFill>
              </a:rPr>
              <a:t>регулирование</a:t>
            </a:r>
            <a:r>
              <a:rPr lang="ru-RU" sz="2400" u="sng" dirty="0">
                <a:solidFill>
                  <a:srgbClr val="0070C0"/>
                </a:solidFill>
              </a:rPr>
              <a:t> </a:t>
            </a:r>
            <a:r>
              <a:rPr lang="ru-RU" sz="2400" u="sng" dirty="0" smtClean="0">
                <a:solidFill>
                  <a:srgbClr val="0070C0"/>
                </a:solidFill>
              </a:rPr>
              <a:t>предпринимательской </a:t>
            </a:r>
            <a:r>
              <a:rPr lang="ru-RU" sz="2400" u="sng" dirty="0" err="1" smtClean="0">
                <a:solidFill>
                  <a:srgbClr val="0070C0"/>
                </a:solidFill>
              </a:rPr>
              <a:t>деят-ти</a:t>
            </a:r>
            <a:r>
              <a:rPr lang="en-US" sz="2400" u="sng" dirty="0" smtClean="0">
                <a:solidFill>
                  <a:srgbClr val="0070C0"/>
                </a:solidFill>
              </a:rPr>
              <a:t> </a:t>
            </a:r>
            <a:r>
              <a:rPr lang="ru-RU" sz="2400" u="sng" dirty="0" smtClean="0">
                <a:solidFill>
                  <a:srgbClr val="0070C0"/>
                </a:solidFill>
              </a:rPr>
              <a:t>подлежат АРВ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400" b="1" dirty="0" smtClean="0"/>
              <a:t>Фильтр 1.</a:t>
            </a:r>
            <a:r>
              <a:rPr lang="ru-RU" sz="2400" dirty="0" smtClean="0"/>
              <a:t> Под </a:t>
            </a:r>
            <a:r>
              <a:rPr lang="ru-RU" sz="2400" dirty="0"/>
              <a:t>требования проведения АРВ подпадают НПА, направленные на </a:t>
            </a:r>
            <a:r>
              <a:rPr lang="ru-RU" sz="2400" dirty="0">
                <a:solidFill>
                  <a:srgbClr val="FF0000"/>
                </a:solidFill>
              </a:rPr>
              <a:t>регулирование</a:t>
            </a:r>
            <a:r>
              <a:rPr lang="ru-RU" sz="2400" dirty="0"/>
              <a:t> предпринимательской деятельности, которые в той или иной степени определяют</a:t>
            </a:r>
            <a:r>
              <a:rPr lang="ru-RU" sz="2400" dirty="0" smtClean="0"/>
              <a:t>/</a:t>
            </a:r>
            <a:r>
              <a:rPr lang="en-US" sz="2400" dirty="0" smtClean="0"/>
              <a:t> </a:t>
            </a:r>
            <a:r>
              <a:rPr lang="ru-RU" sz="2400" dirty="0" smtClean="0"/>
              <a:t>изменяют </a:t>
            </a:r>
            <a:endParaRPr lang="ru-RU" sz="2400" dirty="0"/>
          </a:p>
          <a:p>
            <a:r>
              <a:rPr lang="ru-RU" sz="2400" dirty="0" smtClean="0"/>
              <a:t>существующий </a:t>
            </a:r>
            <a:r>
              <a:rPr lang="ru-RU" sz="2400" dirty="0"/>
              <a:t>порядок использования предпринимателями собственных или заемных средств, </a:t>
            </a:r>
          </a:p>
          <a:p>
            <a:r>
              <a:rPr lang="ru-RU" sz="2400" dirty="0"/>
              <a:t>уровень риска для предпринимательской деятельности, </a:t>
            </a:r>
          </a:p>
          <a:p>
            <a:r>
              <a:rPr lang="ru-RU" sz="2400" dirty="0"/>
              <a:t>имущественную ответственность предпринимателей, </a:t>
            </a:r>
          </a:p>
          <a:p>
            <a:r>
              <a:rPr lang="ru-RU" sz="2400" dirty="0"/>
              <a:t>а также условия, влияющие на возможность и размеры получения ими </a:t>
            </a:r>
            <a:r>
              <a:rPr lang="ru-RU" sz="2400" dirty="0" smtClean="0"/>
              <a:t>прибыли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Регулятивное </a:t>
            </a:r>
            <a:r>
              <a:rPr lang="ru-RU" sz="2400" dirty="0"/>
              <a:t>воздействие </a:t>
            </a:r>
            <a:r>
              <a:rPr lang="ru-RU" sz="2400" dirty="0" smtClean="0"/>
              <a:t>определяется </a:t>
            </a:r>
            <a:r>
              <a:rPr lang="ru-RU" sz="2400" dirty="0"/>
              <a:t>наличием норм, которые воздействуют на эту деятельность </a:t>
            </a:r>
            <a:r>
              <a:rPr lang="ru-RU" sz="2400" dirty="0">
                <a:solidFill>
                  <a:srgbClr val="FF0000"/>
                </a:solidFill>
              </a:rPr>
              <a:t>непосредственно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33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Методика оценки воздействия на конкуренцию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pPr marL="0" indent="-365125">
              <a:spcBef>
                <a:spcPts val="0"/>
              </a:spcBef>
              <a:buNone/>
              <a:tabLst>
                <a:tab pos="365125" algn="l"/>
              </a:tabLst>
            </a:pPr>
            <a:r>
              <a:rPr lang="ru-RU" sz="2400" b="1" dirty="0"/>
              <a:t>Оценка уровня концентрации товарного рынка</a:t>
            </a:r>
            <a:endParaRPr lang="ru-RU" sz="2400" dirty="0"/>
          </a:p>
          <a:p>
            <a:pPr marL="0" lvl="0" indent="-365125">
              <a:spcBef>
                <a:spcPts val="0"/>
              </a:spcBef>
              <a:buFont typeface="+mj-lt"/>
              <a:buAutoNum type="arabicPeriod"/>
              <a:tabLst>
                <a:tab pos="365125" algn="l"/>
              </a:tabLst>
            </a:pPr>
            <a:r>
              <a:rPr lang="ru-RU" sz="2400" dirty="0"/>
              <a:t>Приведет ли новое регулирование к доминирующему положению какого-либо хозяйствующего субъекта на данном товарном рынке настолько, что его </a:t>
            </a:r>
            <a:r>
              <a:rPr lang="ru-RU" sz="2400" dirty="0" smtClean="0"/>
              <a:t>доля </a:t>
            </a:r>
            <a:r>
              <a:rPr lang="ru-RU" sz="2400" dirty="0"/>
              <a:t>наверняка будет больше 1/3 (при возможности оценки)</a:t>
            </a:r>
          </a:p>
          <a:p>
            <a:pPr marL="0" indent="-365125">
              <a:spcBef>
                <a:spcPts val="0"/>
              </a:spcBef>
              <a:buNone/>
              <a:tabLst>
                <a:tab pos="365125" algn="l"/>
              </a:tabLst>
            </a:pPr>
            <a:r>
              <a:rPr lang="ru-RU" sz="2400" b="1" dirty="0" smtClean="0"/>
              <a:t>Оценка барьеров входа-выхода </a:t>
            </a:r>
            <a:r>
              <a:rPr lang="ru-RU" sz="2400" b="1" dirty="0"/>
              <a:t>на товарный </a:t>
            </a:r>
            <a:r>
              <a:rPr lang="ru-RU" sz="2400" b="1" dirty="0" smtClean="0"/>
              <a:t>рынок</a:t>
            </a:r>
          </a:p>
          <a:p>
            <a:pPr marL="0" indent="-365125">
              <a:spcBef>
                <a:spcPts val="0"/>
              </a:spcBef>
              <a:buNone/>
              <a:tabLst>
                <a:tab pos="365125" algn="l"/>
              </a:tabLst>
            </a:pPr>
            <a:r>
              <a:rPr lang="ru-RU" sz="2400" b="1" dirty="0"/>
              <a:t>Э</a:t>
            </a:r>
            <a:r>
              <a:rPr lang="ru-RU" sz="2400" b="1" dirty="0" smtClean="0"/>
              <a:t>кономические барьеры</a:t>
            </a:r>
            <a:endParaRPr lang="ru-RU" sz="2400" dirty="0"/>
          </a:p>
          <a:p>
            <a:pPr marL="0" lvl="0" indent="-365125">
              <a:spcBef>
                <a:spcPts val="0"/>
              </a:spcBef>
              <a:buFont typeface="+mj-lt"/>
              <a:buAutoNum type="arabicPeriod" startAt="2"/>
              <a:tabLst>
                <a:tab pos="365125" algn="l"/>
              </a:tabLst>
            </a:pPr>
            <a:r>
              <a:rPr lang="ru-RU" sz="2400" dirty="0"/>
              <a:t>Приведет ли новое регулирование к непропорционально высоким затратам: </a:t>
            </a:r>
          </a:p>
          <a:p>
            <a:pPr marL="0" indent="-365125">
              <a:spcBef>
                <a:spcPts val="0"/>
              </a:spcBef>
              <a:tabLst>
                <a:tab pos="365125" algn="l"/>
              </a:tabLst>
            </a:pPr>
            <a:r>
              <a:rPr lang="ru-RU" sz="2400" dirty="0"/>
              <a:t>для потенциальных участников рынка, чем это было для действующих; </a:t>
            </a:r>
          </a:p>
          <a:p>
            <a:pPr marL="0" indent="-365125">
              <a:spcBef>
                <a:spcPts val="0"/>
              </a:spcBef>
              <a:tabLst>
                <a:tab pos="365125" algn="l"/>
              </a:tabLst>
            </a:pPr>
            <a:r>
              <a:rPr lang="ru-RU" sz="2400" dirty="0"/>
              <a:t>для малых предприятий, чем это предполагается для крупных предприятий и т.д.</a:t>
            </a:r>
          </a:p>
          <a:p>
            <a:pPr marL="0"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9992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577483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 startAt="3"/>
            </a:pPr>
            <a:r>
              <a:rPr lang="ru-RU" sz="2400" dirty="0"/>
              <a:t>Приведет ли новое регулирование к существенному ограничению доступа </a:t>
            </a:r>
            <a:r>
              <a:rPr lang="ru-RU" sz="2400" dirty="0" smtClean="0"/>
              <a:t>к </a:t>
            </a:r>
            <a:r>
              <a:rPr lang="ru-RU" sz="2400" dirty="0"/>
              <a:t>ресурсам (материально-вещественным, нематериальным и другим), предложение которых на рынке </a:t>
            </a:r>
            <a:r>
              <a:rPr lang="ru-RU" sz="2400" dirty="0" smtClean="0"/>
              <a:t>ограничено</a:t>
            </a:r>
            <a:endParaRPr lang="en-US" sz="2400" dirty="0" smtClean="0"/>
          </a:p>
          <a:p>
            <a:pPr marL="514350" indent="-514350">
              <a:spcBef>
                <a:spcPts val="0"/>
              </a:spcBef>
              <a:tabLst>
                <a:tab pos="365125" algn="l"/>
              </a:tabLst>
            </a:pPr>
            <a:r>
              <a:rPr lang="ru-RU" sz="2400" dirty="0" smtClean="0"/>
              <a:t>для </a:t>
            </a:r>
            <a:r>
              <a:rPr lang="ru-RU" sz="2400" dirty="0"/>
              <a:t>потенциальных участников рынка, чем это было для действующих; </a:t>
            </a:r>
          </a:p>
          <a:p>
            <a:pPr marL="514350" indent="-514350">
              <a:spcBef>
                <a:spcPts val="0"/>
              </a:spcBef>
              <a:tabLst>
                <a:tab pos="365125" algn="l"/>
              </a:tabLst>
            </a:pPr>
            <a:r>
              <a:rPr lang="ru-RU" sz="2400" dirty="0"/>
              <a:t>для малых предприятий, чем это предполагается для крупных предприятий и т.д.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4"/>
            </a:pPr>
            <a:r>
              <a:rPr lang="ru-RU" sz="2400" dirty="0" smtClean="0"/>
              <a:t>Приведет </a:t>
            </a:r>
            <a:r>
              <a:rPr lang="ru-RU" sz="2400" dirty="0"/>
              <a:t>ли новое регулирование к неприемлемо высоким (способным подорвать экономическую устойчивость) издержкам действующих хозяйствующих субъектов при их вынужденном прекращении деятельности на данном товарном рыке, связанным с новым регулированием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85466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Административные барьеры</a:t>
            </a:r>
            <a:endParaRPr lang="ru-RU" sz="24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5"/>
            </a:pPr>
            <a:r>
              <a:rPr lang="ru-RU" sz="2400" dirty="0"/>
              <a:t>Приведет ли новое регулирование к существенному росту лицензионных требований и стоимости процедур получения лицензии для потенциальных участников рынка?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sz="2400" dirty="0" smtClean="0"/>
              <a:t>Приведет </a:t>
            </a:r>
            <a:r>
              <a:rPr lang="ru-RU" sz="2400" dirty="0"/>
              <a:t>ли новое регулирование к нарушению условий равенства прав хозяйствующих субъектов при административном распределении ограниченных ресурсов?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ru-RU" sz="2400" dirty="0"/>
              <a:t>Приведет ли новое регулирование к ограничению действующих хозяйствующих субъектов выбирать механизм ценообразования, определять качество продукции, местонахождение размещения производственных мощностей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77223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Оценка </a:t>
            </a:r>
            <a:r>
              <a:rPr lang="ru-RU" sz="2400" b="1" dirty="0"/>
              <a:t>стратегических ограничений входа на товарный рынок</a:t>
            </a:r>
            <a:endParaRPr lang="ru-RU" sz="2400" dirty="0"/>
          </a:p>
          <a:p>
            <a:pPr marL="457200" lvl="0" indent="-457200">
              <a:buFont typeface="+mj-lt"/>
              <a:buAutoNum type="arabicPeriod" startAt="8"/>
            </a:pPr>
            <a:r>
              <a:rPr lang="ru-RU" sz="2400" dirty="0"/>
              <a:t>Приведет ли новое регулирование к получению дополнительных преимуществ для участников различных устойчивых форм хозяйственной интеграции (холдинги, финансово-промышленные объединения, кластеры с низким уровнем взаимной конкуренции его участников и высоким уровнем кооперации и другие) по сравнению с другими потенциальными участниками рынка, </a:t>
            </a:r>
            <a:r>
              <a:rPr lang="ru-RU" sz="2400" dirty="0" smtClean="0"/>
              <a:t>включая малые предприятия, не </a:t>
            </a:r>
            <a:r>
              <a:rPr lang="ru-RU" sz="2400" dirty="0"/>
              <a:t>входящими в такие формы интеграции?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314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Фильтр 2. </a:t>
            </a:r>
            <a:r>
              <a:rPr lang="ru-RU" sz="2400" dirty="0" smtClean="0"/>
              <a:t>Проводить </a:t>
            </a:r>
            <a:r>
              <a:rPr lang="ru-RU" sz="2400" dirty="0"/>
              <a:t>АРВ не требуется в случаях, когда рассматриваются проекты </a:t>
            </a:r>
            <a:r>
              <a:rPr lang="ru-RU" sz="2400" dirty="0" smtClean="0"/>
              <a:t>НПА: </a:t>
            </a:r>
            <a:endParaRPr lang="ru-RU" sz="2400" dirty="0"/>
          </a:p>
          <a:p>
            <a:pPr marL="350838" lvl="1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принимаются </a:t>
            </a:r>
            <a:r>
              <a:rPr lang="ru-RU" sz="2400" dirty="0"/>
              <a:t>в срочном порядке для предупреждения </a:t>
            </a:r>
            <a:r>
              <a:rPr lang="ru-RU" sz="2400" dirty="0" smtClean="0"/>
              <a:t>ЧС или </a:t>
            </a:r>
            <a:r>
              <a:rPr lang="ru-RU" sz="2400" dirty="0"/>
              <a:t>для ликвидации последствий </a:t>
            </a:r>
            <a:r>
              <a:rPr lang="ru-RU" sz="2400" dirty="0" smtClean="0"/>
              <a:t>ЧС при </a:t>
            </a:r>
            <a:r>
              <a:rPr lang="ru-RU" sz="2400" dirty="0"/>
              <a:t>условии срока действия такого нормативного правового акта не более 6 месяцев;</a:t>
            </a:r>
          </a:p>
          <a:p>
            <a:pPr marL="350838" lvl="1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направлены </a:t>
            </a:r>
            <a:r>
              <a:rPr lang="ru-RU" sz="2400" dirty="0"/>
              <a:t>на принятие концепций, стратегий, программ, планов </a:t>
            </a:r>
            <a:r>
              <a:rPr lang="ru-RU" sz="2400" dirty="0" smtClean="0"/>
              <a:t>действий и др.;</a:t>
            </a:r>
            <a:endParaRPr lang="ru-RU" sz="2400" dirty="0"/>
          </a:p>
          <a:p>
            <a:pPr marL="350838" lvl="1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направлены на </a:t>
            </a:r>
            <a:r>
              <a:rPr lang="ru-RU" sz="2400" dirty="0"/>
              <a:t>приведение в соответствие с международными стандартами (договорами);</a:t>
            </a:r>
          </a:p>
          <a:p>
            <a:pPr marL="350838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направленных на приведение в соответствие с вышестоящими по степени юридической силы </a:t>
            </a:r>
            <a:r>
              <a:rPr lang="ru-RU" sz="2400" dirty="0" smtClean="0"/>
              <a:t>НПА или </a:t>
            </a:r>
            <a:r>
              <a:rPr lang="ru-RU" sz="2400" dirty="0"/>
              <a:t>устранение коллизий между </a:t>
            </a:r>
            <a:r>
              <a:rPr lang="ru-RU" sz="2400" dirty="0" smtClean="0"/>
              <a:t>НПА, </a:t>
            </a:r>
            <a:r>
              <a:rPr lang="ru-RU" sz="2400" dirty="0"/>
              <a:t>имеющими равную юридическую силу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5679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/>
              <a:t>Этапы проведения АРВ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Предварительный этап </a:t>
            </a:r>
            <a:r>
              <a:rPr lang="ru-RU" sz="2400" dirty="0">
                <a:sym typeface="Symbol"/>
              </a:rPr>
              <a:t></a:t>
            </a:r>
            <a:r>
              <a:rPr lang="ru-RU" sz="2400" dirty="0"/>
              <a:t> уведомление о разработке проекта нормативного правового акта. </a:t>
            </a:r>
            <a:r>
              <a:rPr lang="ru-RU" sz="2400" dirty="0" smtClean="0"/>
              <a:t> </a:t>
            </a:r>
          </a:p>
          <a:p>
            <a:pPr marL="0" lvl="0" indent="0">
              <a:buNone/>
            </a:pPr>
            <a:r>
              <a:rPr lang="ru-RU" sz="2400" b="1" dirty="0"/>
              <a:t>Этап 1. Определение проблем</a:t>
            </a:r>
            <a:r>
              <a:rPr lang="ru-RU" sz="2400" dirty="0"/>
              <a:t>. </a:t>
            </a:r>
            <a:r>
              <a:rPr lang="ru-RU" sz="2400" dirty="0" smtClean="0"/>
              <a:t>Определяются причинно-следственные связи, экономические </a:t>
            </a:r>
            <a:r>
              <a:rPr lang="ru-RU" sz="2400" dirty="0"/>
              <a:t>и правовые основания и актуальность их </a:t>
            </a:r>
            <a:r>
              <a:rPr lang="ru-RU" sz="2400" dirty="0" smtClean="0"/>
              <a:t>решения.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Этап 2. Определение целей регулирования</a:t>
            </a:r>
            <a:r>
              <a:rPr lang="ru-RU" sz="2400" dirty="0"/>
              <a:t>. </a:t>
            </a:r>
            <a:r>
              <a:rPr lang="ru-RU" sz="2400" dirty="0" smtClean="0"/>
              <a:t>Формулируются </a:t>
            </a:r>
            <a:r>
              <a:rPr lang="ru-RU" sz="2400" dirty="0"/>
              <a:t>конкретные цели регулирования и определяются индикаторы для оценки прогресса в достижении цели и решения проблем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Этап 3. Разработка альтернатив регулирования</a:t>
            </a:r>
            <a:r>
              <a:rPr lang="ru-RU" sz="2400" dirty="0">
                <a:solidFill>
                  <a:srgbClr val="0070C0"/>
                </a:solidFill>
              </a:rPr>
              <a:t>. </a:t>
            </a:r>
            <a:r>
              <a:rPr lang="ru-RU" sz="2400" dirty="0" smtClean="0"/>
              <a:t>Формулируются </a:t>
            </a:r>
            <a:r>
              <a:rPr lang="ru-RU" sz="2400" dirty="0"/>
              <a:t>рациональные идеи вариантов регулирования с учетом предложений органа-разработчика и участников публичных </a:t>
            </a:r>
            <a:r>
              <a:rPr lang="ru-RU" sz="2400" dirty="0" smtClean="0"/>
              <a:t>обсуждений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3873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Этап 4. Разработка регулирования.</a:t>
            </a:r>
            <a:r>
              <a:rPr lang="ru-RU" sz="2400" b="1" dirty="0" smtClean="0"/>
              <a:t> </a:t>
            </a:r>
            <a:r>
              <a:rPr lang="ru-RU" sz="2400" dirty="0" smtClean="0"/>
              <a:t>Описывается способ решения проблем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Этап </a:t>
            </a:r>
            <a:r>
              <a:rPr lang="ru-RU" sz="2400" b="1" dirty="0">
                <a:solidFill>
                  <a:srgbClr val="0070C0"/>
                </a:solidFill>
              </a:rPr>
              <a:t>5. Оценка ожидаемых воздействий регулирования</a:t>
            </a:r>
            <a:r>
              <a:rPr lang="ru-RU" sz="2400" dirty="0">
                <a:solidFill>
                  <a:srgbClr val="0070C0"/>
                </a:solidFill>
              </a:rPr>
              <a:t>. </a:t>
            </a:r>
            <a:r>
              <a:rPr lang="ru-RU" sz="2400" dirty="0" smtClean="0"/>
              <a:t>Осуществляется </a:t>
            </a:r>
            <a:r>
              <a:rPr lang="ru-RU" sz="2400" dirty="0"/>
              <a:t>выявление и оценка воздействий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Этап 6. Оценка экономических последствий. </a:t>
            </a:r>
            <a:r>
              <a:rPr lang="ru-RU" sz="2400" dirty="0" smtClean="0"/>
              <a:t>Проводится </a:t>
            </a:r>
            <a:r>
              <a:rPr lang="ru-RU" sz="2400" dirty="0"/>
              <a:t>оценка экономических последствий (затрат и выгод)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Этап </a:t>
            </a:r>
            <a:r>
              <a:rPr lang="ru-RU" sz="2400" b="1" dirty="0">
                <a:solidFill>
                  <a:srgbClr val="0070C0"/>
                </a:solidFill>
              </a:rPr>
              <a:t>7. Оценка реализационных рисков.</a:t>
            </a:r>
            <a:r>
              <a:rPr lang="ru-RU" sz="2400" dirty="0"/>
              <a:t> </a:t>
            </a:r>
            <a:r>
              <a:rPr lang="ru-RU" sz="2400" dirty="0" smtClean="0"/>
              <a:t>Осуществляется </a:t>
            </a:r>
            <a:r>
              <a:rPr lang="ru-RU" sz="2400" dirty="0"/>
              <a:t>оценка рисков, которые могут препятствовать достижению цели </a:t>
            </a:r>
            <a:r>
              <a:rPr lang="ru-RU" sz="2400" dirty="0" smtClean="0"/>
              <a:t>регулирования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Этап 8. Оценка воздействия на конкуренцию.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 smtClean="0"/>
              <a:t>Проводится </a:t>
            </a:r>
            <a:r>
              <a:rPr lang="ru-RU" sz="2400" dirty="0"/>
              <a:t>оценка воздействия на </a:t>
            </a:r>
            <a:r>
              <a:rPr lang="ru-RU" sz="2400" dirty="0" smtClean="0"/>
              <a:t>конкуренцию </a:t>
            </a:r>
          </a:p>
          <a:p>
            <a:pPr marL="0" indent="0">
              <a:buNone/>
            </a:pPr>
            <a:r>
              <a:rPr lang="ru-RU" sz="2400" b="1" dirty="0"/>
              <a:t>Этап 9. Выбор варианта регулирования для реализации. </a:t>
            </a:r>
            <a:r>
              <a:rPr lang="ru-RU" sz="2400" dirty="0" smtClean="0"/>
              <a:t>Осуществляется </a:t>
            </a:r>
            <a:r>
              <a:rPr lang="ru-RU" sz="2400" dirty="0"/>
              <a:t>сравнение всех рассмотренных вариантов регулирования и выбор наиболее </a:t>
            </a:r>
            <a:r>
              <a:rPr lang="ru-RU" sz="2400" dirty="0" smtClean="0"/>
              <a:t>предпочтительного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Этап 10. </a:t>
            </a:r>
            <a:r>
              <a:rPr lang="ru-RU" sz="2400" b="1" dirty="0" smtClean="0">
                <a:solidFill>
                  <a:srgbClr val="0070C0"/>
                </a:solidFill>
              </a:rPr>
              <a:t>Проводится оценка и </a:t>
            </a:r>
            <a:r>
              <a:rPr lang="ru-RU" sz="2400" b="1" dirty="0">
                <a:solidFill>
                  <a:srgbClr val="0070C0"/>
                </a:solidFill>
              </a:rPr>
              <a:t>подготовка документов АРВ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4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Предварительный </a:t>
            </a:r>
            <a:r>
              <a:rPr lang="ru-RU" sz="3200" b="1" dirty="0"/>
              <a:t>этап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ym typeface="Symbol"/>
              </a:rPr>
              <a:t></a:t>
            </a:r>
            <a:r>
              <a:rPr lang="ru-RU" sz="2400" b="1" dirty="0" smtClean="0"/>
              <a:t> </a:t>
            </a:r>
            <a:r>
              <a:rPr lang="ru-RU" sz="2400" b="1" dirty="0"/>
              <a:t>уведомление </a:t>
            </a:r>
            <a:r>
              <a:rPr lang="ru-RU" sz="2400" b="1" dirty="0" smtClean="0"/>
              <a:t>о </a:t>
            </a:r>
            <a:r>
              <a:rPr lang="ru-RU" sz="2400" b="1" dirty="0"/>
              <a:t>разработке </a:t>
            </a:r>
            <a:r>
              <a:rPr lang="ru-RU" sz="2400" dirty="0"/>
              <a:t>проекта НПА. Размещается на </a:t>
            </a:r>
            <a:r>
              <a:rPr lang="ru-RU" sz="2400" dirty="0" smtClean="0"/>
              <a:t>сайте </a:t>
            </a:r>
            <a:r>
              <a:rPr lang="ru-RU" sz="2400" dirty="0"/>
              <a:t>в срок не менее 15 дней.</a:t>
            </a:r>
          </a:p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. Описание </a:t>
            </a:r>
            <a:r>
              <a:rPr lang="ru-RU" sz="2400" dirty="0" smtClean="0"/>
              <a:t>проблем (с показателями)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2. Описание цели </a:t>
            </a:r>
            <a:r>
              <a:rPr lang="ru-RU" sz="2400" dirty="0" smtClean="0"/>
              <a:t>регулирования </a:t>
            </a:r>
            <a:r>
              <a:rPr lang="ru-RU" sz="2400" dirty="0"/>
              <a:t>и способа решения проблем (основных </a:t>
            </a:r>
            <a:r>
              <a:rPr lang="ru-RU" sz="2400" dirty="0" smtClean="0"/>
              <a:t>норм) </a:t>
            </a:r>
            <a:r>
              <a:rPr lang="ru-RU" sz="2400" dirty="0">
                <a:solidFill>
                  <a:srgbClr val="FF0000"/>
                </a:solidFill>
              </a:rPr>
              <a:t>- новых обязанностей, запретов или ограничений</a:t>
            </a:r>
          </a:p>
          <a:p>
            <a:pPr marL="0" indent="0">
              <a:buNone/>
            </a:pPr>
            <a:r>
              <a:rPr lang="ru-RU" sz="2400" dirty="0"/>
              <a:t>3. Оценка ожидаемых выгод и </a:t>
            </a:r>
            <a:r>
              <a:rPr lang="ru-RU" sz="2400" dirty="0" smtClean="0"/>
              <a:t>преимуществ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4. Оценка возможных неблагоприятных последствий </a:t>
            </a:r>
          </a:p>
          <a:p>
            <a:pPr marL="0" indent="0">
              <a:buNone/>
            </a:pPr>
            <a:r>
              <a:rPr lang="ru-RU" sz="2400" dirty="0"/>
              <a:t>5. Характеристика и оценка численности субъектов предпринимательства – адресатов </a:t>
            </a:r>
            <a:r>
              <a:rPr lang="ru-RU" sz="2400" dirty="0" smtClean="0"/>
              <a:t>регулирования 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6. Приблизительная оценка дополнительных расходов и выгод потенциальных адресатов </a:t>
            </a:r>
            <a:r>
              <a:rPr lang="ru-RU" sz="2400" dirty="0" smtClean="0"/>
              <a:t>(</a:t>
            </a:r>
            <a:r>
              <a:rPr lang="ru-RU" sz="2400" dirty="0"/>
              <a:t>очень грубо)</a:t>
            </a:r>
          </a:p>
          <a:p>
            <a:pPr marL="0" indent="0">
              <a:buNone/>
            </a:pPr>
            <a:r>
              <a:rPr lang="ru-RU" sz="2400" dirty="0"/>
              <a:t>7. Приблизительная оценка расходов и выгод бюджета </a:t>
            </a:r>
            <a:r>
              <a:rPr lang="ru-RU" sz="2400" dirty="0" smtClean="0"/>
              <a:t>(</a:t>
            </a:r>
            <a:r>
              <a:rPr lang="ru-RU" sz="2400" dirty="0"/>
              <a:t>очень грубо</a:t>
            </a:r>
            <a:r>
              <a:rPr lang="ru-RU" sz="2400" dirty="0" smtClean="0"/>
              <a:t>)</a:t>
            </a:r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0790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214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К уведомлению прилагаются перечень вопросов: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 являются ли указанные проблемы верными, требующими решения путем изменения регулирования;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 является ли указанная цель обоснованной, важной для достижения;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 является ли предлагаемое регулирование наиболее предпочтительным способом решения проблем;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 какие выгоды и преимущества могут возникнуть в случае принятия предлагаемого регулирования;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 какие риски и негативные последствия могут возникнуть в случае принятия предлагаемого регулирования;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 существуют ли альтернативные более эффективные способы решения проблем;</a:t>
            </a:r>
          </a:p>
          <a:p>
            <a:pPr>
              <a:spcBef>
                <a:spcPts val="0"/>
              </a:spcBef>
            </a:pPr>
            <a:r>
              <a:rPr lang="ru-RU" sz="2400" dirty="0"/>
              <a:t> ваше общее мнение относительно предлагаемого регулирования.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Рекомендуется </a:t>
            </a:r>
            <a:r>
              <a:rPr lang="ru-RU" sz="2400" dirty="0"/>
              <a:t>извещать органы и </a:t>
            </a:r>
            <a:r>
              <a:rPr lang="ru-RU" sz="2400" dirty="0" smtClean="0"/>
              <a:t>организации.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68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Рабочая группа </a:t>
            </a:r>
            <a:r>
              <a:rPr lang="ru-RU" dirty="0">
                <a:solidFill>
                  <a:srgbClr val="FF0000"/>
                </a:solidFill>
              </a:rPr>
              <a:t>рассматривает все предложения </a:t>
            </a:r>
            <a:r>
              <a:rPr lang="ru-RU" dirty="0"/>
              <a:t>участников консультаций. </a:t>
            </a:r>
            <a:endParaRPr lang="ru-RU" dirty="0" smtClean="0"/>
          </a:p>
          <a:p>
            <a:r>
              <a:rPr lang="ru-RU" dirty="0" smtClean="0"/>
              <a:t>Каждое </a:t>
            </a:r>
            <a:r>
              <a:rPr lang="ru-RU" dirty="0"/>
              <a:t>поступившее </a:t>
            </a:r>
            <a:r>
              <a:rPr lang="ru-RU" dirty="0">
                <a:solidFill>
                  <a:srgbClr val="FF0000"/>
                </a:solidFill>
              </a:rPr>
              <a:t>предложение рассматривается по существу</a:t>
            </a:r>
            <a:r>
              <a:rPr lang="ru-RU" dirty="0"/>
              <a:t> с вынесением решения рабочей группы о его принятии либо отклонении. </a:t>
            </a:r>
          </a:p>
          <a:p>
            <a:r>
              <a:rPr lang="ru-RU" dirty="0"/>
              <a:t>Поступившие </a:t>
            </a:r>
            <a:r>
              <a:rPr lang="ru-RU" dirty="0">
                <a:solidFill>
                  <a:srgbClr val="FF0000"/>
                </a:solidFill>
              </a:rPr>
              <a:t>предложения подлежат регистрации </a:t>
            </a:r>
            <a:r>
              <a:rPr lang="ru-RU" dirty="0"/>
              <a:t>с присвоением им регистрационного номера в Реестре предложений и ответов. </a:t>
            </a:r>
          </a:p>
          <a:p>
            <a:r>
              <a:rPr lang="ru-RU" dirty="0" smtClean="0"/>
              <a:t>По </a:t>
            </a:r>
            <a:r>
              <a:rPr lang="ru-RU" dirty="0"/>
              <a:t>истечении указанного в уведомлении срока публичных консультаций </a:t>
            </a:r>
            <a:r>
              <a:rPr lang="ru-RU" dirty="0">
                <a:solidFill>
                  <a:srgbClr val="FF0000"/>
                </a:solidFill>
              </a:rPr>
              <a:t>орган-разработчик размещает Реестр на своем официальном сайте</a:t>
            </a:r>
            <a:r>
              <a:rPr lang="ru-RU" dirty="0"/>
              <a:t>.</a:t>
            </a:r>
          </a:p>
          <a:p>
            <a:r>
              <a:rPr lang="ru-RU" dirty="0" smtClean="0"/>
              <a:t>По </a:t>
            </a:r>
            <a:r>
              <a:rPr lang="ru-RU" dirty="0"/>
              <a:t>результатам публичных консультаций относительно представленной в уведомлении информации орган-разработчик АРВ </a:t>
            </a:r>
            <a:r>
              <a:rPr lang="ru-RU" dirty="0">
                <a:solidFill>
                  <a:srgbClr val="FF0000"/>
                </a:solidFill>
              </a:rPr>
              <a:t>принимает решение </a:t>
            </a:r>
            <a:r>
              <a:rPr lang="ru-RU" dirty="0"/>
              <a:t>о продолжении работы по изменению регулирования или о прекращении дальнейшей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90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2141</Words>
  <Application>Microsoft Office PowerPoint</Application>
  <PresentationFormat>Экран (4:3)</PresentationFormat>
  <Paragraphs>188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Методика проведения анализа регулятивного воздействия нормативных правовых актов на деятельность субъектов предпринимательства </vt:lpstr>
      <vt:lpstr>Презентация PowerPoint</vt:lpstr>
      <vt:lpstr>Презентация PowerPoint</vt:lpstr>
      <vt:lpstr>Презентация PowerPoint</vt:lpstr>
      <vt:lpstr>Этапы проведения АРВ</vt:lpstr>
      <vt:lpstr>Презентация PowerPoint</vt:lpstr>
      <vt:lpstr>Предварительный этап </vt:lpstr>
      <vt:lpstr>Презентация PowerPoint</vt:lpstr>
      <vt:lpstr>Презентация PowerPoint</vt:lpstr>
      <vt:lpstr>Реестр предложений и ответов</vt:lpstr>
      <vt:lpstr>Этап 3. Разработка альтернатив регулирования</vt:lpstr>
      <vt:lpstr>Этап 4. Разработка регулирования</vt:lpstr>
      <vt:lpstr>Этап 5. Оценка ожидаемых воздействий регулирования</vt:lpstr>
      <vt:lpstr>Этап 6. Оценка экономических последствий (затрат и выгод)</vt:lpstr>
      <vt:lpstr>Этап 7. Оценка реализационных рисков</vt:lpstr>
      <vt:lpstr>Этап 8. Оценка воздействия на конкуренцию</vt:lpstr>
      <vt:lpstr>Этап 10. Обсуждение и подготовка документов АРВ</vt:lpstr>
      <vt:lpstr>Взаимодействие уполномоченного органа и органа-разработчика АРВ</vt:lpstr>
      <vt:lpstr>Консультации рабочей группы  с заинтересованными лицами</vt:lpstr>
      <vt:lpstr>Разрешение споров при проведение АРВ</vt:lpstr>
      <vt:lpstr>Презентация PowerPoint</vt:lpstr>
      <vt:lpstr>Приложения </vt:lpstr>
      <vt:lpstr>Спасибо за внимание</vt:lpstr>
      <vt:lpstr>Аналитическая записка 1. Проблемы и основания для изменения регулирования  </vt:lpstr>
      <vt:lpstr>2. Описание и оценка рассмотренных вариантов регулирования</vt:lpstr>
      <vt:lpstr>Презентация PowerPoint</vt:lpstr>
      <vt:lpstr>3. Обоснование выбора предпочтительного варианта регулирования </vt:lpstr>
      <vt:lpstr>Методика оценки ожидаемых экономических последствий</vt:lpstr>
      <vt:lpstr>Презентация PowerPoint</vt:lpstr>
      <vt:lpstr>Методика оценки воздействия на конкуренцию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проведения анализа регулятивного воздействия нормативных правовых актов на деятельность субъектов предпринимательства</dc:title>
  <dc:creator>RePack by Diakov</dc:creator>
  <cp:lastModifiedBy>Gulmira Abdymamytova</cp:lastModifiedBy>
  <cp:revision>54</cp:revision>
  <dcterms:created xsi:type="dcterms:W3CDTF">2020-10-14T03:22:58Z</dcterms:created>
  <dcterms:modified xsi:type="dcterms:W3CDTF">2020-10-23T08:41:19Z</dcterms:modified>
</cp:coreProperties>
</file>