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316" r:id="rId3"/>
    <p:sldId id="257" r:id="rId4"/>
    <p:sldId id="409" r:id="rId5"/>
    <p:sldId id="411" r:id="rId6"/>
    <p:sldId id="413" r:id="rId7"/>
    <p:sldId id="414" r:id="rId8"/>
    <p:sldId id="417" r:id="rId9"/>
    <p:sldId id="419" r:id="rId10"/>
    <p:sldId id="418" r:id="rId11"/>
    <p:sldId id="406" r:id="rId12"/>
    <p:sldId id="407" r:id="rId13"/>
    <p:sldId id="423" r:id="rId14"/>
    <p:sldId id="424" r:id="rId15"/>
    <p:sldId id="421" r:id="rId16"/>
    <p:sldId id="422" r:id="rId17"/>
    <p:sldId id="426" r:id="rId18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xmlns="" id="{FD5D7384-DD93-4C09-95CD-92BE4E92B6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xmlns="" id="{8049FC8E-5E3E-4AEC-8688-86628EC67C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xmlns="" id="{0EEF99DD-15F8-43D9-82F7-4CFBAFFD6C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xmlns="" id="{ABCD51A8-CD37-4E72-AD7B-411FC4008E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9F413F-7ADF-4986-AE8A-E0205EC2F1F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3EB2283-096F-4CF2-BC4D-12207E8F8B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4B4ACA9C-5471-45D5-9F6F-4103A1AD3D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66DBD7D4-CAE3-4A56-A214-305A06A135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2E435277-ABEE-46DF-87F2-4CE195AA77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noProof="0"/>
              <a:t>Click to edit Master text styles</a:t>
            </a:r>
          </a:p>
          <a:p>
            <a:pPr lvl="1"/>
            <a:r>
              <a:rPr lang="bg-BG" altLang="en-US" noProof="0"/>
              <a:t>Second level</a:t>
            </a:r>
          </a:p>
          <a:p>
            <a:pPr lvl="2"/>
            <a:r>
              <a:rPr lang="bg-BG" altLang="en-US" noProof="0"/>
              <a:t>Third level</a:t>
            </a:r>
          </a:p>
          <a:p>
            <a:pPr lvl="3"/>
            <a:r>
              <a:rPr lang="bg-BG" altLang="en-US" noProof="0"/>
              <a:t>Fourth level</a:t>
            </a:r>
          </a:p>
          <a:p>
            <a:pPr lvl="4"/>
            <a:r>
              <a:rPr lang="bg-BG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62813DC3-4744-4BF7-A9B5-51C316AE4F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14000C77-2C1F-4C19-A53E-683B1AECB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9660A4-AB6D-4DF5-822E-4EEB2604E94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72083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2CBB832B-4E50-4326-80CD-EB54E7A0E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DFC4C-1C3F-4EA7-9FCD-7AF7A5FBC030}" type="slidenum">
              <a:rPr lang="bg-BG" altLang="en-US" smtClean="0"/>
              <a:pPr>
                <a:spcBef>
                  <a:spcPct val="0"/>
                </a:spcBef>
              </a:pPr>
              <a:t>2</a:t>
            </a:fld>
            <a:endParaRPr lang="bg-BG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E8DA4614-3F80-4234-8DCC-9D6F2F5A4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68338"/>
            <a:ext cx="4629150" cy="3471862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F40DF85A-5E24-4864-9FE4-508EB79BE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357688"/>
            <a:ext cx="5043487" cy="412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23925"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38D6B1-A0ED-414F-9728-0AE1887E9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977C87A-FA45-49B5-9590-1ABAEC9EB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4E1227-23C5-432D-A007-9B7366AF7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DEF5-8E7A-452D-9045-CB4C91DA917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944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8BE2447-CEC1-4A4A-A47D-80B11ACBE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7EDE4-DFE4-42F6-B0FF-243AE48E0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DF7A5D-5A41-49B6-A390-9817FF68D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FA420-9C50-4DD1-8C72-AA8817C9648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0687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FB17B15-1D11-4AE1-838D-4C9EA2461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63DEF5-91DE-4062-B02F-9F7423779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7AD5CB-DDB8-49AD-8E64-8EDB12105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2222-BCDF-4CED-8853-5AC01D6204D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5775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D70703-00B7-4426-A4A0-D8F076DC2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5C4169-1E5D-45AB-B527-F82B14B0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140AD5-F174-494A-88E6-2066D19F9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4A63-08CE-488F-B92C-E30453694B2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32285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5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6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A2E8D6A-C7F0-401E-A787-EF23D59EE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366311-6D8A-41B7-AACF-7B90E9A4C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5380BA-70BA-43CB-8C1D-0B5A2C6EE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8B0A-88AD-485B-A417-542A83E8DC1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0418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26B85BA-E26A-4EC7-80DA-2C054C40C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76CB89B-48A5-4FD7-9729-5B43D77AB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BB64F7D-05BA-454C-8831-38C5668CF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9AA5-8374-42F3-AA4E-2E74123D133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8800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F27B06-455F-4461-AA72-970D17B32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DFEC0F-E655-4CE9-8607-CE3013510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961399-09DB-48F1-B093-46F17A0EA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1056-141E-4050-AC6F-57E6118A014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1518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D9ABD57-BE94-48E9-BB3D-8D339CCF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1C0508A-DBD7-43AB-B029-2F89538A5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D4C12FB-AA14-426F-B39D-A1BE9D995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78EA-97C4-4415-BF3E-473F464332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393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5824DE0-9A20-4636-B6B5-9479E7DD4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1D4F51D-65EE-4B3E-ACF4-FB1D121D3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24D4076-BF82-4B80-B74D-5C7314653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71D6-1564-4C11-8799-0A0829F0DDA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5143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4CE7E54-0ADC-4BE0-888B-5FF1A8800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A6B43A1-FAD4-4054-AB51-66EB87DCE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94D5767-FE7E-4F7E-A034-60660D030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1454-3F35-4810-AEC7-C8BB6BCE3B6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6437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27B28E-72E7-4B03-AEC5-91339CD39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F0C273-77A0-4DE1-A5B7-C2286647C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9CE110-C877-4C07-92AB-FA6AA57D6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CF6D-F862-4509-BA52-3E2621EFBE3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7228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C99530-8CFC-4205-856E-178F2BF76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6558A9-E25F-4A5D-83FA-4B4802B93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E61673-F37B-4C0D-B4C3-C0B8D6C64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EB0C-C0C7-4323-9E10-E1F46838BD0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0653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62998FF-E893-4638-9091-BA6535FA9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F48AA78-7990-4061-B601-21B039C8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6AFD68B-C4BE-4866-88CB-3315D05A96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39F9C06-E1D3-4576-858D-F1304BA68F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E21C7B9-856C-451D-BBEF-A1470BA79F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7D7F5B-02B7-41DF-B02E-31D6D71F6B9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0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8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9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0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1.sl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2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2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3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4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5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6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7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443">
            <a:extLst>
              <a:ext uri="{FF2B5EF4-FFF2-40B4-BE49-F238E27FC236}">
                <a16:creationId xmlns:a16="http://schemas.microsoft.com/office/drawing/2014/main" xmlns="" id="{F0297D4F-F4D6-4E3B-8DBD-1911B7017B03}"/>
              </a:ext>
            </a:extLst>
          </p:cNvPr>
          <p:cNvGrpSpPr/>
          <p:nvPr/>
        </p:nvGrpSpPr>
        <p:grpSpPr>
          <a:xfrm>
            <a:off x="4968157" y="2517937"/>
            <a:ext cx="2833025" cy="2202008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xmlns="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xmlns="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1AB10920-13D4-4C1E-9AC1-39B88C51974D}"/>
              </a:ext>
            </a:extLst>
          </p:cNvPr>
          <p:cNvSpPr/>
          <p:nvPr/>
        </p:nvSpPr>
        <p:spPr>
          <a:xfrm>
            <a:off x="6158995" y="2531728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xmlns="" id="{2FAA82C2-1E4E-472D-96A4-9AA743706C45}"/>
              </a:ext>
            </a:extLst>
          </p:cNvPr>
          <p:cNvGrpSpPr/>
          <p:nvPr/>
        </p:nvGrpSpPr>
        <p:grpSpPr>
          <a:xfrm>
            <a:off x="4325" y="3907114"/>
            <a:ext cx="9202388" cy="2116632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xmlns="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xmlns="" id="{67C2B4FD-8EB5-4234-94DE-7FAC05593A4C}"/>
              </a:ext>
            </a:extLst>
          </p:cNvPr>
          <p:cNvGrpSpPr/>
          <p:nvPr/>
        </p:nvGrpSpPr>
        <p:grpSpPr>
          <a:xfrm>
            <a:off x="3129316" y="3156615"/>
            <a:ext cx="2951717" cy="1528452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xmlns="" id="{C0F1FD93-91A4-489B-99F2-569F7D19686B}"/>
              </a:ext>
            </a:extLst>
          </p:cNvPr>
          <p:cNvGrpSpPr/>
          <p:nvPr/>
        </p:nvGrpSpPr>
        <p:grpSpPr>
          <a:xfrm rot="18347570" flipH="1">
            <a:off x="2507203" y="2562148"/>
            <a:ext cx="1146440" cy="1748699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A0F79E74-7863-4F84-9768-87F1D95D1B66}"/>
              </a:ext>
            </a:extLst>
          </p:cNvPr>
          <p:cNvGrpSpPr/>
          <p:nvPr/>
        </p:nvGrpSpPr>
        <p:grpSpPr>
          <a:xfrm>
            <a:off x="8400" y="4723200"/>
            <a:ext cx="9147676" cy="2083854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xmlns="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xmlns="" id="{FF1C2410-8239-4CC9-A974-074BEEBDE0C6}"/>
              </a:ext>
            </a:extLst>
          </p:cNvPr>
          <p:cNvSpPr/>
          <p:nvPr/>
        </p:nvSpPr>
        <p:spPr>
          <a:xfrm>
            <a:off x="360843" y="4186854"/>
            <a:ext cx="571640" cy="571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xmlns="" id="{38B78EB2-C665-41D3-B81F-591E2A88BDEC}"/>
              </a:ext>
            </a:extLst>
          </p:cNvPr>
          <p:cNvSpPr/>
          <p:nvPr/>
        </p:nvSpPr>
        <p:spPr>
          <a:xfrm>
            <a:off x="7890003" y="4685068"/>
            <a:ext cx="348098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xmlns="" id="{D247781B-136F-4851-843B-F4CA5D814057}"/>
              </a:ext>
            </a:extLst>
          </p:cNvPr>
          <p:cNvSpPr/>
          <p:nvPr/>
        </p:nvSpPr>
        <p:spPr>
          <a:xfrm>
            <a:off x="5545221" y="5179933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xmlns="" id="{874F8737-877D-44A1-96FA-332073373BCD}"/>
              </a:ext>
            </a:extLst>
          </p:cNvPr>
          <p:cNvSpPr/>
          <p:nvPr/>
        </p:nvSpPr>
        <p:spPr>
          <a:xfrm>
            <a:off x="6942705" y="5477562"/>
            <a:ext cx="387640" cy="387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xmlns="" id="{28DC8FB9-559E-4914-9461-64DFB59B3929}"/>
              </a:ext>
            </a:extLst>
          </p:cNvPr>
          <p:cNvSpPr/>
          <p:nvPr/>
        </p:nvSpPr>
        <p:spPr>
          <a:xfrm>
            <a:off x="8144034" y="4697012"/>
            <a:ext cx="619738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xmlns="" id="{3C3D465C-9B15-468F-8ACB-64184D90AFDF}"/>
              </a:ext>
            </a:extLst>
          </p:cNvPr>
          <p:cNvSpPr/>
          <p:nvPr/>
        </p:nvSpPr>
        <p:spPr>
          <a:xfrm>
            <a:off x="-783955" y="4416053"/>
            <a:ext cx="1591304" cy="1591304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xmlns="" id="{74FC5B2C-91FA-4BDC-904A-7FBF5E9FE4CD}"/>
              </a:ext>
            </a:extLst>
          </p:cNvPr>
          <p:cNvSpPr/>
          <p:nvPr/>
        </p:nvSpPr>
        <p:spPr>
          <a:xfrm>
            <a:off x="2806773" y="4488313"/>
            <a:ext cx="721731" cy="7217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xmlns="" id="{E74566E0-6CBC-416D-80E4-A4DEAE36D71B}"/>
              </a:ext>
            </a:extLst>
          </p:cNvPr>
          <p:cNvSpPr/>
          <p:nvPr/>
        </p:nvSpPr>
        <p:spPr>
          <a:xfrm>
            <a:off x="2420636" y="4885727"/>
            <a:ext cx="215040" cy="2150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xmlns="" id="{FCA99BF4-A745-405E-B005-3BD12D3D8E49}"/>
              </a:ext>
            </a:extLst>
          </p:cNvPr>
          <p:cNvSpPr/>
          <p:nvPr/>
        </p:nvSpPr>
        <p:spPr>
          <a:xfrm>
            <a:off x="2034499" y="5060594"/>
            <a:ext cx="492453" cy="4924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xmlns="" id="{C49C93BC-E520-457B-9EBA-E4BCDF2FB7C4}"/>
              </a:ext>
            </a:extLst>
          </p:cNvPr>
          <p:cNvSpPr/>
          <p:nvPr/>
        </p:nvSpPr>
        <p:spPr>
          <a:xfrm>
            <a:off x="1313685" y="4469465"/>
            <a:ext cx="512137" cy="5121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xmlns="" id="{CD091B21-FA27-451B-ADC4-DCEFA8E2C329}"/>
              </a:ext>
            </a:extLst>
          </p:cNvPr>
          <p:cNvSpPr/>
          <p:nvPr/>
        </p:nvSpPr>
        <p:spPr>
          <a:xfrm>
            <a:off x="3587282" y="5435486"/>
            <a:ext cx="582258" cy="5822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xmlns="" id="{2B68114F-8910-48B3-AEB3-FC20586E39DC}"/>
              </a:ext>
            </a:extLst>
          </p:cNvPr>
          <p:cNvSpPr/>
          <p:nvPr/>
        </p:nvSpPr>
        <p:spPr>
          <a:xfrm>
            <a:off x="5139356" y="4891747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xmlns="" id="{E368C620-9726-4CCF-A0F2-E7F656242FC1}"/>
              </a:ext>
            </a:extLst>
          </p:cNvPr>
          <p:cNvSpPr/>
          <p:nvPr/>
        </p:nvSpPr>
        <p:spPr>
          <a:xfrm>
            <a:off x="4446044" y="5248320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xmlns="" id="{785F3BF7-06B0-4ED6-99A7-8CDAD372C356}"/>
              </a:ext>
            </a:extLst>
          </p:cNvPr>
          <p:cNvSpPr/>
          <p:nvPr/>
        </p:nvSpPr>
        <p:spPr>
          <a:xfrm>
            <a:off x="878283" y="5778624"/>
            <a:ext cx="164705" cy="16470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xmlns="" id="{8AAD40CC-E01C-486A-A9D1-3C0E074D1195}"/>
              </a:ext>
            </a:extLst>
          </p:cNvPr>
          <p:cNvSpPr/>
          <p:nvPr/>
        </p:nvSpPr>
        <p:spPr>
          <a:xfrm>
            <a:off x="8172368" y="3134035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xmlns="" id="{76F12C84-42BD-4B2F-A51A-C8C2779F3D14}"/>
              </a:ext>
            </a:extLst>
          </p:cNvPr>
          <p:cNvSpPr/>
          <p:nvPr/>
        </p:nvSpPr>
        <p:spPr>
          <a:xfrm rot="10800000">
            <a:off x="6944504" y="30967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xmlns="" id="{3D388600-F15F-4F81-9B4A-68AA0D3B13F5}"/>
              </a:ext>
            </a:extLst>
          </p:cNvPr>
          <p:cNvSpPr/>
          <p:nvPr/>
        </p:nvSpPr>
        <p:spPr>
          <a:xfrm>
            <a:off x="7321071" y="1443146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xmlns="" id="{6A4DB6EE-4C58-45E9-B481-6136CDC486A7}"/>
              </a:ext>
            </a:extLst>
          </p:cNvPr>
          <p:cNvSpPr/>
          <p:nvPr/>
        </p:nvSpPr>
        <p:spPr>
          <a:xfrm>
            <a:off x="7647983" y="3069277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xmlns="" id="{C9BAA264-D5AB-4103-9197-45E6CFE46199}"/>
              </a:ext>
            </a:extLst>
          </p:cNvPr>
          <p:cNvSpPr/>
          <p:nvPr/>
        </p:nvSpPr>
        <p:spPr>
          <a:xfrm>
            <a:off x="1824524" y="2218947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xmlns="" id="{F4F35ECB-1730-49E3-B79E-799BA338EA42}"/>
              </a:ext>
            </a:extLst>
          </p:cNvPr>
          <p:cNvSpPr/>
          <p:nvPr/>
        </p:nvSpPr>
        <p:spPr>
          <a:xfrm>
            <a:off x="2001193" y="1490409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xmlns="" id="{ADD1E8FC-E10C-4CD9-9399-1889CF295034}"/>
              </a:ext>
            </a:extLst>
          </p:cNvPr>
          <p:cNvSpPr/>
          <p:nvPr/>
        </p:nvSpPr>
        <p:spPr>
          <a:xfrm>
            <a:off x="5106050" y="1321563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xmlns="" id="{4A19C330-744D-45DD-9A0F-DB162F2A49A8}"/>
              </a:ext>
            </a:extLst>
          </p:cNvPr>
          <p:cNvSpPr/>
          <p:nvPr/>
        </p:nvSpPr>
        <p:spPr>
          <a:xfrm>
            <a:off x="3827591" y="164187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xmlns="" id="{ACE1280B-4981-4843-B4C6-991944FB31A7}"/>
              </a:ext>
            </a:extLst>
          </p:cNvPr>
          <p:cNvSpPr/>
          <p:nvPr/>
        </p:nvSpPr>
        <p:spPr>
          <a:xfrm>
            <a:off x="1761468" y="2734529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8100CF61-F101-46AB-B1AA-9E0EFA565455}"/>
              </a:ext>
            </a:extLst>
          </p:cNvPr>
          <p:cNvSpPr/>
          <p:nvPr/>
        </p:nvSpPr>
        <p:spPr>
          <a:xfrm>
            <a:off x="1018378" y="2662225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3D29A4A4-F7AA-4DB9-9083-2D40F1FBAB8F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EB93909C-7E89-4A71-A703-5CF038A07B3C}"/>
              </a:ext>
            </a:extLst>
          </p:cNvPr>
          <p:cNvSpPr/>
          <p:nvPr/>
        </p:nvSpPr>
        <p:spPr>
          <a:xfrm>
            <a:off x="8203840" y="1388825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9EC30C8C-2EBB-403B-AC2C-2A1FAE54EB08}"/>
              </a:ext>
            </a:extLst>
          </p:cNvPr>
          <p:cNvSpPr/>
          <p:nvPr/>
        </p:nvSpPr>
        <p:spPr>
          <a:xfrm>
            <a:off x="1841104" y="1517641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1EBE3AC2-4215-4ECB-812A-5E312393F472}"/>
              </a:ext>
            </a:extLst>
          </p:cNvPr>
          <p:cNvSpPr/>
          <p:nvPr/>
        </p:nvSpPr>
        <p:spPr>
          <a:xfrm>
            <a:off x="108852" y="1065207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xmlns="" id="{F49BC060-094A-490B-8BEF-FA9CA398A063}"/>
              </a:ext>
            </a:extLst>
          </p:cNvPr>
          <p:cNvSpPr txBox="1"/>
          <p:nvPr/>
        </p:nvSpPr>
        <p:spPr>
          <a:xfrm>
            <a:off x="293851" y="364695"/>
            <a:ext cx="848662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ko-KR" sz="2800" b="1" dirty="0">
                <a:solidFill>
                  <a:srgbClr val="5CBE7A">
                    <a:lumMod val="50000"/>
                  </a:srgbClr>
                </a:solidFill>
                <a:latin typeface="Arial"/>
                <a:cs typeface="Arial" pitchFamily="34" charset="0"/>
              </a:rPr>
              <a:t>Международные требования по обновлению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Определяемых на Национальном Уровне Вкладов - ОНУВ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NDCs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5C19009F-001E-47E6-9E15-B070ADFDC358}"/>
              </a:ext>
            </a:extLst>
          </p:cNvPr>
          <p:cNvSpPr txBox="1"/>
          <p:nvPr/>
        </p:nvSpPr>
        <p:spPr>
          <a:xfrm>
            <a:off x="142065" y="5232770"/>
            <a:ext cx="387721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altLang="ko-KR" sz="1500" dirty="0">
                <a:solidFill>
                  <a:srgbClr val="5CBE7A">
                    <a:lumMod val="50000"/>
                  </a:srgbClr>
                </a:solidFill>
                <a:latin typeface="Arial"/>
                <a:cs typeface="Arial" pitchFamily="34" charset="0"/>
              </a:rPr>
              <a:t>Виолета Христова</a:t>
            </a:r>
            <a:endParaRPr lang="ko-KR" altLang="en-US" sz="1500" dirty="0">
              <a:solidFill>
                <a:srgbClr val="5CBE7A">
                  <a:lumMod val="50000"/>
                </a:srgbClr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xmlns="" id="{053D0694-84ED-41E3-B9E2-59912B7245D9}"/>
              </a:ext>
            </a:extLst>
          </p:cNvPr>
          <p:cNvGrpSpPr/>
          <p:nvPr/>
        </p:nvGrpSpPr>
        <p:grpSpPr>
          <a:xfrm>
            <a:off x="2923442" y="1631155"/>
            <a:ext cx="3177771" cy="153546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xmlns="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xmlns="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xmlns="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xmlns="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xmlns="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xmlns="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xmlns="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xmlns="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xmlns="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xmlns="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xmlns="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xmlns="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 dirty="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xmlns="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xmlns="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xmlns="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 dirty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xmlns="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xmlns="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xmlns="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xmlns="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 dirty="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xmlns="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xmlns="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xmlns="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xmlns="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xmlns="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xmlns="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xmlns="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xmlns="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xmlns="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xmlns="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xmlns="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xmlns="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xmlns="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xmlns="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xmlns="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xmlns="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xmlns="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xmlns="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xmlns="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xmlns="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xmlns="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xmlns="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xmlns="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5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xmlns="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xmlns="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xmlns="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xmlns="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xmlns="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xmlns="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xmlns="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350">
                          <a:solidFill>
                            <a:prstClr val="white"/>
                          </a:solidFill>
                          <a:latin typeface="Arial"/>
                        </a:endParaRPr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xmlns="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350">
                      <a:solidFill>
                        <a:prstClr val="white"/>
                      </a:solidFill>
                      <a:latin typeface="Arial"/>
                    </a:endParaRPr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xmlns="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xmlns="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xmlns="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xmlns="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xmlns="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xmlns="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xmlns="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xmlns="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xmlns="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xmlns="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xmlns="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xmlns="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xmlns="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35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xmlns="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xmlns="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xmlns="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BB660BD-54ED-4C4E-BCEA-2331D00C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040"/>
            <a:ext cx="6402518" cy="62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46F4AE3C-3939-4DBF-828C-471346D3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165" y="746380"/>
            <a:ext cx="270598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dirty="0"/>
          </a:p>
          <a:p>
            <a:r>
              <a:rPr lang="ru-RU" altLang="en-US" sz="2000" b="1" dirty="0" err="1">
                <a:solidFill>
                  <a:schemeClr val="accent5">
                    <a:lumMod val="25000"/>
                  </a:schemeClr>
                </a:solidFill>
              </a:rPr>
              <a:t>Структу</a:t>
            </a:r>
            <a:r>
              <a:rPr lang="bg-BG" altLang="en-US" sz="2000" b="1" dirty="0" err="1">
                <a:solidFill>
                  <a:schemeClr val="accent5">
                    <a:lumMod val="25000"/>
                  </a:schemeClr>
                </a:solidFill>
              </a:rPr>
              <a:t>ра</a:t>
            </a:r>
            <a:r>
              <a:rPr lang="ru-RU" altLang="en-US" sz="2000" b="1" dirty="0">
                <a:solidFill>
                  <a:schemeClr val="accent5">
                    <a:lumMod val="25000"/>
                  </a:schemeClr>
                </a:solidFill>
              </a:rPr>
              <a:t> расширенной прозрачности (ETF) </a:t>
            </a:r>
            <a:r>
              <a:rPr lang="ru-RU" altLang="en-US" sz="2000" dirty="0"/>
              <a:t>- правила того, как отслеживать прогресс в реализации и достижении </a:t>
            </a:r>
            <a:r>
              <a:rPr lang="bg-BG" altLang="en-US" sz="2000" dirty="0"/>
              <a:t>ОНУВ</a:t>
            </a:r>
            <a:r>
              <a:rPr lang="ru-RU" altLang="en-US" sz="2000" dirty="0"/>
              <a:t>.</a:t>
            </a:r>
          </a:p>
          <a:p>
            <a:r>
              <a:rPr lang="bg-BG" altLang="en-US" sz="2000" dirty="0"/>
              <a:t>Через </a:t>
            </a:r>
            <a:r>
              <a:rPr lang="bg-BG" altLang="en-US" sz="2000" b="1" dirty="0">
                <a:solidFill>
                  <a:schemeClr val="accent5">
                    <a:lumMod val="25000"/>
                  </a:schemeClr>
                </a:solidFill>
              </a:rPr>
              <a:t>Двухгодичные отчеты о прозрачности </a:t>
            </a: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en-US" altLang="en-US" sz="2000" b="1" dirty="0">
                <a:solidFill>
                  <a:schemeClr val="accent5">
                    <a:lumMod val="25000"/>
                  </a:schemeClr>
                </a:solidFill>
              </a:rPr>
              <a:t>BTR</a:t>
            </a: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) </a:t>
            </a:r>
            <a:r>
              <a:rPr lang="ru-RU" altLang="en-US" sz="2000" dirty="0"/>
              <a:t>информация будет поступать в </a:t>
            </a:r>
            <a:r>
              <a:rPr lang="ru-RU" altLang="en-US" sz="2000" b="1" dirty="0">
                <a:solidFill>
                  <a:schemeClr val="accent5">
                    <a:lumMod val="25000"/>
                  </a:schemeClr>
                </a:solidFill>
              </a:rPr>
              <a:t>глобальные обзоры прогресса </a:t>
            </a:r>
            <a:r>
              <a:rPr lang="ru-RU" altLang="en-US" sz="2000" dirty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ru-RU" altLang="en-US" sz="2000" b="1" dirty="0">
                <a:solidFill>
                  <a:schemeClr val="accent5">
                    <a:lumMod val="25000"/>
                  </a:schemeClr>
                </a:solidFill>
              </a:rPr>
              <a:t>GST</a:t>
            </a:r>
            <a:r>
              <a:rPr lang="ru-RU" altLang="en-US" sz="2000" dirty="0">
                <a:solidFill>
                  <a:schemeClr val="accent5">
                    <a:lumMod val="25000"/>
                  </a:schemeClr>
                </a:solidFill>
              </a:rPr>
              <a:t>) </a:t>
            </a:r>
            <a:r>
              <a:rPr lang="ru-RU" altLang="en-US" sz="2000" dirty="0"/>
              <a:t>каждые пять лет.</a:t>
            </a:r>
            <a:endParaRPr lang="en-US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220A07-40F9-4BF9-8DC7-7D81ED57DCDF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xmlns="" id="{29E7E9C6-BF2B-420D-B10C-0248F1E0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84784"/>
            <a:ext cx="9048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689352-436F-4AA9-BF2C-646E0F35FB35}"/>
              </a:ext>
            </a:extLst>
          </p:cNvPr>
          <p:cNvSpPr txBox="1"/>
          <p:nvPr/>
        </p:nvSpPr>
        <p:spPr>
          <a:xfrm>
            <a:off x="2339752" y="136525"/>
            <a:ext cx="6618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ГРАФИК КЛЮЧЕВЫХ ПРОЦЕССОВ ОНУВ И ПРОЗРАЧНОСТИ В РАМКАХ ПС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FEB6DD6-A04A-43DC-AFED-A8A917F932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CFEB6DD6-A04A-43DC-AFED-A8A917F93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2B212-8AB5-46C9-89FE-69D64DFA56F5}"/>
              </a:ext>
            </a:extLst>
          </p:cNvPr>
          <p:cNvSpPr/>
          <p:nvPr/>
        </p:nvSpPr>
        <p:spPr>
          <a:xfrm>
            <a:off x="244507" y="1412776"/>
            <a:ext cx="8713787" cy="4231912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cs typeface="Arial" panose="020B0604020202020204" pitchFamily="34" charset="0"/>
              </a:rPr>
              <a:t>ETF заменит двухгодичные отчеты развитых стран (BR) и двухгодичные обновленные отчеты развивающихся стран (BUR) на BTR не позднее 31 декабря 2024 года, когда руководство по отчетности и обзору станет одинаковым для всех стран. </a:t>
            </a:r>
            <a:endParaRPr lang="en-US" sz="2400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cs typeface="Arial" panose="020B0604020202020204" pitchFamily="34" charset="0"/>
              </a:rPr>
              <a:t>Страны будут продолжать применять текущую систему до подачи последних BR (не позднее 31 декабря 2022 г.) и последних BUR (не позднее 31 декабря 2024 г.).</a:t>
            </a: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bg-BG" sz="28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4AD96-059D-42DF-9EA8-70366D501DA5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66069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FEB6DD6-A04A-43DC-AFED-A8A917F932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CFEB6DD6-A04A-43DC-AFED-A8A917F93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4AD96-059D-42DF-9EA8-70366D501DA5}"/>
              </a:ext>
            </a:extLst>
          </p:cNvPr>
          <p:cNvSpPr txBox="1"/>
          <p:nvPr/>
        </p:nvSpPr>
        <p:spPr>
          <a:xfrm>
            <a:off x="611560" y="136525"/>
            <a:ext cx="83467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Основные отличия нового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ETF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от предыдущих механизмов РКИК ООН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E25F88D-77BF-4428-9EEC-04A8A1725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0604"/>
              </p:ext>
            </p:extLst>
          </p:nvPr>
        </p:nvGraphicFramePr>
        <p:xfrm>
          <a:off x="29302" y="1000558"/>
          <a:ext cx="9079202" cy="5921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570">
                  <a:extLst>
                    <a:ext uri="{9D8B030D-6E8A-4147-A177-3AD203B41FA5}">
                      <a16:colId xmlns:a16="http://schemas.microsoft.com/office/drawing/2014/main" xmlns="" val="207318047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3532389972"/>
                    </a:ext>
                  </a:extLst>
                </a:gridCol>
              </a:tblGrid>
              <a:tr h="246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Существующие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договоренности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ETF</a:t>
                      </a:r>
                      <a:r>
                        <a:rPr lang="bg-BG" sz="1800" dirty="0">
                          <a:effectLst/>
                        </a:rPr>
                        <a:t> (новые</a:t>
                      </a:r>
                      <a:r>
                        <a:rPr lang="bg-BG" sz="1800" baseline="0" dirty="0">
                          <a:effectLst/>
                        </a:rPr>
                        <a:t> требования)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 anchor="b"/>
                </a:tc>
                <a:extLst>
                  <a:ext uri="{0D108BD9-81ED-4DB2-BD59-A6C34878D82A}">
                    <a16:rowId xmlns:a16="http://schemas.microsoft.com/office/drawing/2014/main" xmlns="" val="1266562819"/>
                  </a:ext>
                </a:extLst>
              </a:tr>
              <a:tr h="990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Разные требования для развитых и развивающихся стран</a:t>
                      </a:r>
                      <a:endParaRPr lang="en-US" sz="18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>
                          <a:effectLst/>
                        </a:rPr>
                        <a:t>О</a:t>
                      </a:r>
                      <a:r>
                        <a:rPr lang="ru-RU" sz="1800" dirty="0">
                          <a:effectLst/>
                        </a:rPr>
                        <a:t>бщий набор руководящих принципов и процессов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развитых и развивающихся стран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extLst>
                  <a:ext uri="{0D108BD9-81ED-4DB2-BD59-A6C34878D82A}">
                    <a16:rowId xmlns:a16="http://schemas.microsoft.com/office/drawing/2014/main" xmlns="" val="327418269"/>
                  </a:ext>
                </a:extLst>
              </a:tr>
              <a:tr h="1135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Различные механизмы отчетности - </a:t>
                      </a:r>
                      <a:r>
                        <a:rPr lang="en-US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BR</a:t>
                      </a:r>
                      <a:r>
                        <a:rPr lang="ru-RU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 для развитых стран и </a:t>
                      </a:r>
                      <a:r>
                        <a:rPr lang="en-US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BUR </a:t>
                      </a:r>
                      <a:r>
                        <a:rPr lang="ru-RU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для развивающихся стран.</a:t>
                      </a:r>
                      <a:endParaRPr lang="en-US" sz="18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 будут представлять двухгодичный отчет о прозрачности</a:t>
                      </a:r>
                      <a:r>
                        <a:rPr lang="bg-BG" sz="1800" dirty="0">
                          <a:effectLst/>
                        </a:rPr>
                        <a:t> - BTR</a:t>
                      </a:r>
                      <a:r>
                        <a:rPr lang="ru-RU" sz="1800" dirty="0">
                          <a:effectLst/>
                        </a:rPr>
                        <a:t>. Объем </a:t>
                      </a:r>
                      <a:r>
                        <a:rPr lang="en-US" sz="1800" dirty="0">
                          <a:effectLst/>
                        </a:rPr>
                        <a:t>BTR</a:t>
                      </a:r>
                      <a:r>
                        <a:rPr lang="ru-RU" sz="1800" dirty="0">
                          <a:effectLst/>
                        </a:rPr>
                        <a:t> аналогичен предыдущим </a:t>
                      </a:r>
                      <a:r>
                        <a:rPr lang="en-US" sz="1800" dirty="0">
                          <a:effectLst/>
                        </a:rPr>
                        <a:t>BUR</a:t>
                      </a:r>
                      <a:r>
                        <a:rPr lang="ru-RU" sz="1800" dirty="0">
                          <a:effectLst/>
                        </a:rPr>
                        <a:t>, но был расширен за счет включения информации </a:t>
                      </a:r>
                      <a:r>
                        <a:rPr lang="bg-BG" sz="1800" dirty="0">
                          <a:effectLst/>
                        </a:rPr>
                        <a:t>о </a:t>
                      </a:r>
                      <a:r>
                        <a:rPr lang="ru-RU" sz="1800" dirty="0">
                          <a:effectLst/>
                        </a:rPr>
                        <a:t>воздействии </a:t>
                      </a:r>
                      <a:r>
                        <a:rPr lang="bg-BG" sz="1800" dirty="0">
                          <a:effectLst/>
                        </a:rPr>
                        <a:t>ИК</a:t>
                      </a:r>
                      <a:r>
                        <a:rPr lang="ru-RU" sz="1800" dirty="0">
                          <a:effectLst/>
                        </a:rPr>
                        <a:t> и адаптации, с акцентом на отслеживание прогресса в достижении ОН</a:t>
                      </a:r>
                      <a:r>
                        <a:rPr lang="bg-BG" sz="1800" dirty="0">
                          <a:effectLst/>
                        </a:rPr>
                        <a:t>У</a:t>
                      </a:r>
                      <a:r>
                        <a:rPr lang="ru-RU" sz="1800" dirty="0">
                          <a:effectLst/>
                        </a:rPr>
                        <a:t>В.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extLst>
                  <a:ext uri="{0D108BD9-81ED-4DB2-BD59-A6C34878D82A}">
                    <a16:rowId xmlns:a16="http://schemas.microsoft.com/office/drawing/2014/main" xmlns="" val="4046045329"/>
                  </a:ext>
                </a:extLst>
              </a:tr>
              <a:tr h="751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Различные процессы оценки</a:t>
                      </a:r>
                      <a:r>
                        <a:rPr lang="en-US" sz="1800" b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 (expert and in-person peer-review processes)</a:t>
                      </a:r>
                      <a:endParaRPr lang="en-US" sz="1800" b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О</a:t>
                      </a:r>
                      <a:r>
                        <a:rPr lang="ru-RU" sz="1800" dirty="0">
                          <a:effectLst/>
                        </a:rPr>
                        <a:t>дна и та же техническая экспертная оценка и в многостороннем обзоре прогресса.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extLst>
                  <a:ext uri="{0D108BD9-81ED-4DB2-BD59-A6C34878D82A}">
                    <a16:rowId xmlns:a16="http://schemas.microsoft.com/office/drawing/2014/main" xmlns="" val="2439160748"/>
                  </a:ext>
                </a:extLst>
              </a:tr>
              <a:tr h="560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Отсутствует процесс планирования улучшений</a:t>
                      </a:r>
                      <a:endParaRPr lang="en-US" sz="18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Страны должны подготовить план по улучшению того, как они намереваются со временем улучшить свою отчетность.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251" marR="93251" marT="93251" marB="93251"/>
                </a:tc>
                <a:extLst>
                  <a:ext uri="{0D108BD9-81ED-4DB2-BD59-A6C34878D82A}">
                    <a16:rowId xmlns:a16="http://schemas.microsoft.com/office/drawing/2014/main" xmlns="" val="145600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40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FEB6DD6-A04A-43DC-AFED-A8A917F932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CFEB6DD6-A04A-43DC-AFED-A8A917F93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2B212-8AB5-46C9-89FE-69D64DFA56F5}"/>
              </a:ext>
            </a:extLst>
          </p:cNvPr>
          <p:cNvSpPr/>
          <p:nvPr/>
        </p:nvSpPr>
        <p:spPr>
          <a:xfrm>
            <a:off x="179388" y="292100"/>
            <a:ext cx="8713787" cy="5234750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bg-BG" sz="2800" b="1" u="sng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ОБЯЗАТЕЛЬСТВА </a:t>
            </a:r>
          </a:p>
          <a:p>
            <a:pPr marL="685679" lvl="1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cs typeface="Arial" panose="020B0604020202020204" pitchFamily="34" charset="0"/>
              </a:rPr>
              <a:t>отслеживать прогресс </a:t>
            </a:r>
            <a:r>
              <a:rPr lang="bg-BG" sz="2800" dirty="0">
                <a:cs typeface="Arial" panose="020B0604020202020204" pitchFamily="34" charset="0"/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каждые два года</a:t>
            </a:r>
            <a:r>
              <a:rPr lang="ru-RU" sz="2800" b="1" dirty="0">
                <a:cs typeface="Arial" panose="020B0604020202020204" pitchFamily="34" charset="0"/>
              </a:rPr>
              <a:t>, </a:t>
            </a:r>
            <a:r>
              <a:rPr lang="bg-BG" sz="2800" dirty="0">
                <a:cs typeface="Arial" panose="020B0604020202020204" pitchFamily="34" charset="0"/>
              </a:rPr>
              <a:t>посредством </a:t>
            </a:r>
            <a:r>
              <a:rPr lang="bg-BG" altLang="en-US" sz="2800" dirty="0"/>
              <a:t> </a:t>
            </a:r>
            <a:r>
              <a:rPr lang="bg-BG" altLang="en-US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Двухгодичных отчетов о прозрачности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(BTR)</a:t>
            </a:r>
            <a:r>
              <a:rPr lang="ru-RU" sz="2800" dirty="0">
                <a:cs typeface="Arial" panose="020B0604020202020204" pitchFamily="34" charset="0"/>
              </a:rPr>
              <a:t> </a:t>
            </a:r>
          </a:p>
          <a:p>
            <a:pPr marL="685679" lvl="1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cs typeface="Arial" panose="020B0604020202020204" pitchFamily="34" charset="0"/>
              </a:rPr>
              <a:t>пересматривать ОНУВ раз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пять лет </a:t>
            </a:r>
          </a:p>
          <a:p>
            <a:pPr marL="685679" lvl="1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cs typeface="Arial" panose="020B0604020202020204" pitchFamily="34" charset="0"/>
              </a:rPr>
              <a:t>определять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пути укрепления </a:t>
            </a:r>
            <a:r>
              <a:rPr lang="ru-RU" sz="2800" dirty="0">
                <a:cs typeface="Arial" panose="020B0604020202020204" pitchFamily="34" charset="0"/>
              </a:rPr>
              <a:t>амбиций</a:t>
            </a:r>
            <a:endParaRPr lang="ru-RU" sz="2800" b="1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bg-BG" sz="28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4AD96-059D-42DF-9EA8-70366D501DA5}"/>
              </a:ext>
            </a:extLst>
          </p:cNvPr>
          <p:cNvSpPr txBox="1"/>
          <p:nvPr/>
        </p:nvSpPr>
        <p:spPr>
          <a:xfrm>
            <a:off x="1619672" y="136525"/>
            <a:ext cx="7338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ОНУВ – ОБЯЗАТЕЛЬСТВА И ВЫГОДЫ</a:t>
            </a:r>
          </a:p>
        </p:txBody>
      </p:sp>
    </p:spTree>
    <p:extLst>
      <p:ext uri="{BB962C8B-B14F-4D97-AF65-F5344CB8AC3E}">
        <p14:creationId xmlns:p14="http://schemas.microsoft.com/office/powerpoint/2010/main" val="306802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FEB6DD6-A04A-43DC-AFED-A8A917F932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CFEB6DD6-A04A-43DC-AFED-A8A917F93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2B212-8AB5-46C9-89FE-69D64DFA56F5}"/>
              </a:ext>
            </a:extLst>
          </p:cNvPr>
          <p:cNvSpPr/>
          <p:nvPr/>
        </p:nvSpPr>
        <p:spPr>
          <a:xfrm>
            <a:off x="107504" y="598190"/>
            <a:ext cx="8713787" cy="5368120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bg-BG" sz="1400" b="1" u="sng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ВЫГОДЫ </a:t>
            </a:r>
          </a:p>
          <a:p>
            <a:pPr marL="685679" lvl="1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cs typeface="Arial" panose="020B0604020202020204" pitchFamily="34" charset="0"/>
              </a:rPr>
              <a:t>Смягчение последствий ИК и адаптация требуют мобилизации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огромных финансовых ресурсов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bg-BG" sz="2800" dirty="0">
                <a:cs typeface="Arial" panose="020B0604020202020204" pitchFamily="34" charset="0"/>
              </a:rPr>
              <a:t>и </a:t>
            </a:r>
            <a:r>
              <a:rPr lang="ru-RU" sz="2800" dirty="0">
                <a:cs typeface="Arial" panose="020B0604020202020204" pitchFamily="34" charset="0"/>
              </a:rPr>
              <a:t>финансирование из таких источников, как Зеленый климатический фонд, вряд ли будет достаточным.</a:t>
            </a:r>
            <a:endParaRPr lang="en-US" sz="2800" dirty="0">
              <a:cs typeface="Arial" panose="020B0604020202020204" pitchFamily="34" charset="0"/>
            </a:endParaRPr>
          </a:p>
          <a:p>
            <a:pPr marL="685679" lvl="1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cs typeface="Arial" panose="020B0604020202020204" pitchFamily="34" charset="0"/>
              </a:rPr>
              <a:t>На КС 25 в Мадриде было подтверждено, что развитые страны намерены значительно увеличить финансовую поддержку, чтобы дать развивающимся странам уверенность в повышении амбициозности своих ОНУВ.</a:t>
            </a:r>
            <a:endParaRPr lang="bg-BG" sz="14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4AD96-059D-42DF-9EA8-70366D501DA5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ОНУВ – ОБЯЗАТЕЛЬСТВА И ВЫГОДЫ</a:t>
            </a:r>
          </a:p>
        </p:txBody>
      </p:sp>
    </p:spTree>
    <p:extLst>
      <p:ext uri="{BB962C8B-B14F-4D97-AF65-F5344CB8AC3E}">
        <p14:creationId xmlns:p14="http://schemas.microsoft.com/office/powerpoint/2010/main" val="351281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FEB6DD6-A04A-43DC-AFED-A8A917F93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149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CFEB6DD6-A04A-43DC-AFED-A8A917F93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2B212-8AB5-46C9-89FE-69D64DFA56F5}"/>
              </a:ext>
            </a:extLst>
          </p:cNvPr>
          <p:cNvSpPr/>
          <p:nvPr/>
        </p:nvSpPr>
        <p:spPr>
          <a:xfrm>
            <a:off x="0" y="692696"/>
            <a:ext cx="9108504" cy="576669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endParaRPr lang="bg-BG" sz="1400" b="1" u="sng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ВЫГОДЫ </a:t>
            </a:r>
          </a:p>
          <a:p>
            <a:pPr marL="685679" lvl="1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anose="020B0604020202020204" pitchFamily="34" charset="0"/>
              </a:rPr>
              <a:t>Одним из важнейших аспектов разблокирования финансовых потоков является создание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прозрачной благоприятной среды</a:t>
            </a:r>
            <a:r>
              <a:rPr lang="ru-RU" sz="2400" dirty="0">
                <a:cs typeface="Arial" panose="020B0604020202020204" pitchFamily="34" charset="0"/>
              </a:rPr>
              <a:t>, которая может снизить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или компенсировать риски инвесторов.</a:t>
            </a:r>
          </a:p>
          <a:p>
            <a:pPr marL="685679" marR="0" lvl="1" indent="-342839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anose="020B0604020202020204" pitchFamily="34" charset="0"/>
              </a:rPr>
              <a:t>Необходимо продемонстрировать конкретный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институциональный потенциал </a:t>
            </a:r>
            <a:r>
              <a:rPr lang="ru-RU" sz="2400" dirty="0">
                <a:cs typeface="Arial" panose="020B0604020202020204" pitchFamily="34" charset="0"/>
              </a:rPr>
              <a:t>и улучшить благоприятную среду 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реализации политики </a:t>
            </a:r>
            <a:r>
              <a:rPr lang="ru-RU" sz="2400" dirty="0">
                <a:cs typeface="Arial" panose="020B0604020202020204" pitchFamily="34" charset="0"/>
              </a:rPr>
              <a:t>и участия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частного сектора </a:t>
            </a:r>
            <a:r>
              <a:rPr lang="ru-RU" sz="2400" dirty="0">
                <a:cs typeface="Arial" panose="020B0604020202020204" pitchFamily="34" charset="0"/>
              </a:rPr>
              <a:t>(принимая во внимание не только финансовые барьеры, но также соответствующие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технические и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институциональные барьеры</a:t>
            </a:r>
            <a:r>
              <a:rPr lang="ru-RU" sz="2400" dirty="0">
                <a:cs typeface="Arial" panose="020B0604020202020204" pitchFamily="34" charset="0"/>
              </a:rPr>
              <a:t>).</a:t>
            </a:r>
            <a:endParaRPr lang="en-US" sz="2400" dirty="0">
              <a:cs typeface="Arial" panose="020B0604020202020204" pitchFamily="34" charset="0"/>
            </a:endParaRPr>
          </a:p>
          <a:p>
            <a:pPr marL="685679" marR="0" lvl="1" indent="-342839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anose="020B0604020202020204" pitchFamily="34" charset="0"/>
              </a:rPr>
              <a:t>Иметь доказательную базу успешных инвестиций в ОНУВ и представлять их прозрачно </a:t>
            </a:r>
            <a:r>
              <a:rPr lang="en-US" sz="2400" dirty="0">
                <a:cs typeface="Arial" panose="020B0604020202020204" pitchFamily="34" charset="0"/>
              </a:rPr>
              <a:t>(ETF, BTR, NDC)</a:t>
            </a:r>
            <a:r>
              <a:rPr lang="ru-RU" sz="2400" dirty="0">
                <a:cs typeface="Arial" panose="020B0604020202020204" pitchFamily="34" charset="0"/>
              </a:rPr>
              <a:t>.</a:t>
            </a:r>
            <a:endParaRPr lang="bg-BG" sz="14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4AD96-059D-42DF-9EA8-70366D501DA5}"/>
              </a:ext>
            </a:extLst>
          </p:cNvPr>
          <p:cNvSpPr txBox="1"/>
          <p:nvPr/>
        </p:nvSpPr>
        <p:spPr>
          <a:xfrm>
            <a:off x="1979712" y="136525"/>
            <a:ext cx="697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ОНУВ – ОБЯЗАТЕЛЬСТВА И ВЫГОДЫ</a:t>
            </a:r>
          </a:p>
        </p:txBody>
      </p:sp>
    </p:spTree>
    <p:extLst>
      <p:ext uri="{BB962C8B-B14F-4D97-AF65-F5344CB8AC3E}">
        <p14:creationId xmlns:p14="http://schemas.microsoft.com/office/powerpoint/2010/main" val="419671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hart&#10;&#10;Description automatically generated">
            <a:extLst>
              <a:ext uri="{FF2B5EF4-FFF2-40B4-BE49-F238E27FC236}">
                <a16:creationId xmlns:a16="http://schemas.microsoft.com/office/drawing/2014/main" xmlns="" id="{77E2A056-E0DD-452C-B419-F20AA963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635"/>
            <a:ext cx="8842362" cy="54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9">
            <a:extLst>
              <a:ext uri="{FF2B5EF4-FFF2-40B4-BE49-F238E27FC236}">
                <a16:creationId xmlns:a16="http://schemas.microsoft.com/office/drawing/2014/main" xmlns="" id="{0613DDE6-8ABA-452C-93EB-1F1C9879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8" y="9817"/>
            <a:ext cx="900112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900" dirty="0"/>
              <a:t>Последние полвека наблюдается усиление парникового эффекта.</a:t>
            </a:r>
          </a:p>
          <a:p>
            <a:pPr algn="ctr"/>
            <a:r>
              <a:rPr lang="ru-RU" altLang="en-US" sz="1900" dirty="0"/>
              <a:t>В 2018 г. средняя температура на Земле была на 0,83°</a:t>
            </a:r>
            <a:r>
              <a:rPr lang="en-US" altLang="en-US" sz="1900" dirty="0"/>
              <a:t>C</a:t>
            </a:r>
            <a:r>
              <a:rPr lang="bg-BG" altLang="en-US" sz="1900" dirty="0"/>
              <a:t> </a:t>
            </a:r>
            <a:r>
              <a:rPr lang="ru-RU" altLang="en-US" sz="1900" dirty="0"/>
              <a:t>выше доиндустриального уровня. </a:t>
            </a:r>
          </a:p>
          <a:p>
            <a:r>
              <a:rPr lang="ru-RU" altLang="en-US" sz="1900" dirty="0"/>
              <a:t>На пике, в 2016 г., превышение составляло 1°</a:t>
            </a:r>
            <a:r>
              <a:rPr lang="en-US" altLang="en-US" sz="1900" dirty="0"/>
              <a:t>C</a:t>
            </a:r>
            <a:r>
              <a:rPr lang="ru-RU" altLang="en-US" sz="1900" dirty="0"/>
              <a:t>.</a:t>
            </a:r>
            <a:r>
              <a:rPr lang="en-US" altLang="en-US" sz="1900" dirty="0"/>
              <a:t> </a:t>
            </a:r>
            <a:r>
              <a:rPr lang="ru-RU" altLang="en-US" sz="1900" dirty="0"/>
              <a:t>​</a:t>
            </a:r>
          </a:p>
          <a:p>
            <a:r>
              <a:rPr lang="ru-RU" altLang="en-US" sz="1900" dirty="0"/>
              <a:t>По данным NASA, </a:t>
            </a:r>
            <a:r>
              <a:rPr lang="bg-BG" altLang="en-US" sz="19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altLang="en-US" sz="1900" b="1" dirty="0">
                <a:solidFill>
                  <a:schemeClr val="accent1">
                    <a:lumMod val="50000"/>
                  </a:schemeClr>
                </a:solidFill>
              </a:rPr>
              <a:t>екордными являются последние 5 лет</a:t>
            </a:r>
            <a:r>
              <a:rPr lang="ru-RU" altLang="en-US" sz="1900" dirty="0"/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2D32F2B-98CE-4984-8BCA-6368E1CE1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7965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882D4-109C-4980-B721-3BFD432CF197}"/>
              </a:ext>
            </a:extLst>
          </p:cNvPr>
          <p:cNvSpPr/>
          <p:nvPr/>
        </p:nvSpPr>
        <p:spPr>
          <a:xfrm>
            <a:off x="192087" y="1628800"/>
            <a:ext cx="8951913" cy="4955187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dirty="0">
                <a:cs typeface="Arial" panose="020B0604020202020204" pitchFamily="34" charset="0"/>
              </a:rPr>
              <a:t>В 1992 г. страны присоединились к международному договору сотрудничества в борьбе с изменением климата </a:t>
            </a:r>
            <a:r>
              <a:rPr lang="en-US" sz="2100" dirty="0">
                <a:cs typeface="Arial" panose="020B0604020202020204" pitchFamily="34" charset="0"/>
              </a:rPr>
              <a:t>(</a:t>
            </a:r>
            <a:r>
              <a:rPr lang="bg-BG" sz="2100" dirty="0">
                <a:cs typeface="Arial" panose="020B0604020202020204" pitchFamily="34" charset="0"/>
              </a:rPr>
              <a:t>ИК</a:t>
            </a:r>
            <a:r>
              <a:rPr lang="en-US" sz="2100" dirty="0">
                <a:cs typeface="Arial" panose="020B0604020202020204" pitchFamily="34" charset="0"/>
              </a:rPr>
              <a:t>)</a:t>
            </a:r>
            <a:r>
              <a:rPr lang="bg-BG" sz="2100" dirty="0">
                <a:cs typeface="Arial" panose="020B0604020202020204" pitchFamily="34" charset="0"/>
              </a:rPr>
              <a:t> </a:t>
            </a:r>
            <a:r>
              <a:rPr lang="ru-RU" sz="2100" dirty="0">
                <a:cs typeface="Arial" panose="020B0604020202020204" pitchFamily="34" charset="0"/>
              </a:rPr>
              <a:t>путем ограничения среднего глобального повышения температуры и преодоления последствий.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dirty="0">
                <a:cs typeface="Arial" panose="020B0604020202020204" pitchFamily="34" charset="0"/>
              </a:rPr>
              <a:t>Правительства согласились представлять на рассмотрение Конференции Сторон РКИК ООН национальные доклады о реализации мероприятий по предотвращению </a:t>
            </a:r>
            <a:r>
              <a:rPr lang="bg-BG" sz="2100" dirty="0">
                <a:cs typeface="Arial" panose="020B0604020202020204" pitchFamily="34" charset="0"/>
              </a:rPr>
              <a:t>ИК</a:t>
            </a:r>
            <a:r>
              <a:rPr lang="en-US" sz="2100" dirty="0">
                <a:cs typeface="Arial" panose="020B0604020202020204" pitchFamily="34" charset="0"/>
              </a:rPr>
              <a:t>.</a:t>
            </a:r>
            <a:endParaRPr lang="bg-BG" sz="2100" dirty="0">
              <a:cs typeface="Arial" panose="020B0604020202020204" pitchFamily="34" charset="0"/>
            </a:endParaRP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dirty="0">
                <a:cs typeface="Arial" panose="020B0604020202020204" pitchFamily="34" charset="0"/>
              </a:rPr>
              <a:t>Следуя принципом «общей, но дифференцированной ответственности», содержание и уровень детализации национальных докладов и график их представления, различны для развитых и развивающихся стран.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900" dirty="0">
              <a:cs typeface="Arial" panose="020B0604020202020204" pitchFamily="34" charset="0"/>
            </a:endParaRP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400" b="1" i="1" dirty="0" err="1">
                <a:solidFill>
                  <a:schemeClr val="accent1">
                    <a:lumMod val="50000"/>
                  </a:schemeClr>
                </a:solidFill>
                <a:latin typeface="Montserrat"/>
              </a:rPr>
              <a:t>Кыргызстан</a:t>
            </a:r>
            <a:r>
              <a:rPr lang="bg-BG" sz="21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bg-BG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присоединился</a:t>
            </a:r>
            <a:r>
              <a:rPr lang="bg-BG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к РКИК ООН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25 </a:t>
            </a:r>
            <a:r>
              <a:rPr lang="bg-BG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мая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2000</a:t>
            </a:r>
            <a:r>
              <a:rPr lang="bg-BG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г.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2CA385-7EFC-41BD-A23E-B920388B7AE0}"/>
              </a:ext>
            </a:extLst>
          </p:cNvPr>
          <p:cNvSpPr txBox="1"/>
          <p:nvPr/>
        </p:nvSpPr>
        <p:spPr>
          <a:xfrm>
            <a:off x="2555776" y="136525"/>
            <a:ext cx="6402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Рамочная конвенция ООН об изменении климата (РКИК ООН)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9C3B13A-6BED-4BA0-9F32-387E7BE70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180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2D32F2B-98CE-4984-8BCA-6368E1CE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083DEE-13D3-496C-BE07-459F1D498564}"/>
              </a:ext>
            </a:extLst>
          </p:cNvPr>
          <p:cNvSpPr/>
          <p:nvPr/>
        </p:nvSpPr>
        <p:spPr>
          <a:xfrm>
            <a:off x="534988" y="1125538"/>
            <a:ext cx="8151812" cy="4062634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ru-RU" b="1" u="sng" dirty="0"/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dirty="0">
                <a:cs typeface="Arial" panose="020B0604020202020204" pitchFamily="34" charset="0"/>
              </a:rPr>
              <a:t>Для усиления глобальных ответных мер в связи с </a:t>
            </a:r>
            <a:r>
              <a:rPr lang="ru-RU" sz="2400" dirty="0"/>
              <a:t>ИК </a:t>
            </a:r>
            <a:r>
              <a:rPr lang="ru-RU" sz="2100" dirty="0">
                <a:cs typeface="Arial" panose="020B0604020202020204" pitchFamily="34" charset="0"/>
              </a:rPr>
              <a:t>в 1997 году был принят КП.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dirty="0">
                <a:cs typeface="Arial" panose="020B0604020202020204" pitchFamily="34" charset="0"/>
              </a:rPr>
              <a:t>КП стал первым глобальным соглашением, основанным на рыночном механизме - механизме международной торговли квотами на выбросы ПГ. 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dirty="0">
                <a:cs typeface="Arial" panose="020B0604020202020204" pitchFamily="34" charset="0"/>
              </a:rPr>
              <a:t>КП юридически обязывает развитые страны и страны с переходной экономикой сократить выбросы ПГ.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100" dirty="0">
              <a:cs typeface="Arial" panose="020B0604020202020204" pitchFamily="34" charset="0"/>
            </a:endParaRP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400" b="1" i="1" dirty="0" err="1">
                <a:solidFill>
                  <a:schemeClr val="accent1">
                    <a:lumMod val="50000"/>
                  </a:schemeClr>
                </a:solidFill>
                <a:latin typeface="Montserrat"/>
              </a:rPr>
              <a:t>Кыргызстан</a:t>
            </a:r>
            <a:r>
              <a:rPr lang="bg-BG" sz="21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bg-BG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присоединился</a:t>
            </a:r>
            <a:r>
              <a:rPr lang="bg-BG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к КП 13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bg-BG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мая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200</a:t>
            </a:r>
            <a:r>
              <a:rPr lang="bg-BG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 г.</a:t>
            </a:r>
            <a:endParaRPr lang="en-US" sz="2100" b="1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06DDB2-AD3B-4733-8060-1995EC01E954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Киотский протокол (КП)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C4676EF-FC83-4FF0-BFA7-BA1FD8991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180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2D32F2B-98CE-4984-8BCA-6368E1CE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572265-4E7D-4335-B154-A4EDBAA8ECAA}"/>
              </a:ext>
            </a:extLst>
          </p:cNvPr>
          <p:cNvSpPr/>
          <p:nvPr/>
        </p:nvSpPr>
        <p:spPr>
          <a:xfrm>
            <a:off x="378619" y="734715"/>
            <a:ext cx="8386762" cy="5970849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bg-BG" sz="2200" b="1" u="sng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ПС ставит целью не допустить к концу века повышения температуры более чем на </a:t>
            </a:r>
            <a:r>
              <a:rPr lang="ru-RU" sz="2000" b="1" dirty="0"/>
              <a:t>2°</a:t>
            </a:r>
            <a:r>
              <a:rPr lang="en-US" sz="2000" b="1" dirty="0"/>
              <a:t>C</a:t>
            </a:r>
            <a:r>
              <a:rPr lang="bg-BG" sz="2000" dirty="0"/>
              <a:t> </a:t>
            </a:r>
            <a:r>
              <a:rPr lang="ru-RU" sz="2000" dirty="0"/>
              <a:t>(лучше на 1.5) по сравнению с доиндустриальным периодом.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На сегодняшний день такая задача недостижима: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i="1" dirty="0"/>
              <a:t>даже если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нынешние обязательства будут выполнены </a:t>
            </a:r>
            <a:r>
              <a:rPr lang="ru-RU" sz="2000" i="1" dirty="0"/>
              <a:t>в полном объеме, это означает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потепление на 3-4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°C</a:t>
            </a:r>
            <a:r>
              <a:rPr lang="ru-RU" sz="2000" i="1" dirty="0"/>
              <a:t>, </a:t>
            </a:r>
          </a:p>
          <a:p>
            <a:pPr algn="ctr">
              <a:defRPr/>
            </a:pPr>
            <a:endParaRPr lang="ru-RU" sz="2000" i="1" dirty="0"/>
          </a:p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что грозит дальнейшим таянием ледников, затоплением ряда островных государств, экстремальными погодными явлениями, исчезновением ряда биологических видов, распространением болезней, сокращением подземных водных ресурсов, поставит вопрос о продовольственной безопасности.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Цель в </a:t>
            </a:r>
            <a:r>
              <a:rPr lang="en-US" sz="2000" dirty="0"/>
              <a:t>2°C</a:t>
            </a:r>
            <a:r>
              <a:rPr lang="bg-BG" sz="2000" dirty="0"/>
              <a:t> </a:t>
            </a:r>
            <a:r>
              <a:rPr lang="ru-RU" sz="2000" dirty="0"/>
              <a:t>потребует сокращения выбросов парниковых газов к 2030 году примерно на треть.</a:t>
            </a:r>
            <a:endParaRPr lang="bg-BG" sz="2200" b="1" u="sng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47AE7D-DCEA-420F-B509-B239CC536A47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  (ПС)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2B8C9E7-1FAD-4C69-B428-94FF2A6FC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180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2D32F2B-98CE-4984-8BCA-6368E1CE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333A3B-235B-4605-81CB-E2C03955F4E2}"/>
              </a:ext>
            </a:extLst>
          </p:cNvPr>
          <p:cNvSpPr/>
          <p:nvPr/>
        </p:nvSpPr>
        <p:spPr>
          <a:xfrm>
            <a:off x="263525" y="304800"/>
            <a:ext cx="8880475" cy="6078571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bg-BG" sz="2200" b="1" u="sng" dirty="0">
              <a:cs typeface="Arial" panose="020B0604020202020204" pitchFamily="34" charset="0"/>
            </a:endParaRP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200" dirty="0">
                <a:cs typeface="Arial" panose="020B0604020202020204" pitchFamily="34" charset="0"/>
              </a:rPr>
              <a:t>П</a:t>
            </a:r>
            <a:r>
              <a:rPr lang="ru-RU" sz="2200" dirty="0" err="1">
                <a:cs typeface="Arial" panose="020B0604020202020204" pitchFamily="34" charset="0"/>
              </a:rPr>
              <a:t>одготовлено</a:t>
            </a:r>
            <a:r>
              <a:rPr lang="ru-RU" sz="2200" dirty="0">
                <a:cs typeface="Arial" panose="020B0604020202020204" pitchFamily="34" charset="0"/>
              </a:rPr>
              <a:t> взамен КП - принято консенсусом в Париже в 2015 г. 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Arial" panose="020B0604020202020204" pitchFamily="34" charset="0"/>
              </a:rPr>
              <a:t>ПС стремится ускорить и активизировать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действия</a:t>
            </a:r>
            <a:r>
              <a:rPr lang="ru-RU" sz="2200" dirty="0">
                <a:cs typeface="Arial" panose="020B0604020202020204" pitchFamily="34" charset="0"/>
              </a:rPr>
              <a:t> 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инвестиции</a:t>
            </a:r>
            <a:r>
              <a:rPr lang="ru-RU" sz="2200" dirty="0">
                <a:cs typeface="Arial" panose="020B0604020202020204" pitchFamily="34" charset="0"/>
              </a:rPr>
              <a:t>, необходимые для устойчивого будущего с низким уровнем выбросов углерода. 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Arial" panose="020B0604020202020204" pitchFamily="34" charset="0"/>
              </a:rPr>
              <a:t>Устанавливает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надежные и прозрачные системы отчетности и мониторинга </a:t>
            </a:r>
            <a:r>
              <a:rPr lang="ru-RU" sz="2200" dirty="0">
                <a:cs typeface="Arial" panose="020B0604020202020204" pitchFamily="34" charset="0"/>
              </a:rPr>
              <a:t>и направлено на укрепление способности развивающихся стран соблюдать его.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Arial" panose="020B0604020202020204" pitchFamily="34" charset="0"/>
              </a:rPr>
              <a:t>Не предусматривается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никакого механизма принуждения</a:t>
            </a:r>
            <a:r>
              <a:rPr lang="ru-RU" sz="2200" dirty="0">
                <a:cs typeface="Arial" panose="020B0604020202020204" pitchFamily="34" charset="0"/>
              </a:rPr>
              <a:t>, как в отношении декларирования национальных целей, так и в обязательности их достижения.</a:t>
            </a: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1100" dirty="0">
              <a:cs typeface="Arial" panose="020B0604020202020204" pitchFamily="34" charset="0"/>
            </a:endParaRPr>
          </a:p>
          <a:p>
            <a:pPr marL="457119" indent="-457119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Кыргызстан подписал ПС 21 сентября 2016 и ратифицировал его 11 ноября 2019</a:t>
            </a:r>
            <a:endParaRPr lang="ru-RU" sz="2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081B68-8780-49AB-AC5D-CCAF54B19FDC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 (ПС)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0D1A653E-5C8F-419E-B80D-790591A3D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180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2D32F2B-98CE-4984-8BCA-6368E1CE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D5B07E-0CD2-43B0-B7BB-74248558D81C}"/>
              </a:ext>
            </a:extLst>
          </p:cNvPr>
          <p:cNvSpPr/>
          <p:nvPr/>
        </p:nvSpPr>
        <p:spPr>
          <a:xfrm>
            <a:off x="338138" y="1125538"/>
            <a:ext cx="8377237" cy="4365281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bg-BG" sz="2200" b="1" u="sng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cs typeface="Arial" panose="020B0604020202020204" pitchFamily="34" charset="0"/>
              </a:rPr>
              <a:t>Основу соглашения составляют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Определяемые на Национальном Уровне Вклады - ОНУВ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(</a:t>
            </a:r>
            <a:r>
              <a:rPr lang="ru-RU" sz="2400" dirty="0" err="1">
                <a:cs typeface="Arial" panose="020B0604020202020204" pitchFamily="34" charset="0"/>
              </a:rPr>
              <a:t>NDCs</a:t>
            </a:r>
            <a:r>
              <a:rPr lang="en-US" sz="2400" dirty="0">
                <a:cs typeface="Arial" panose="020B0604020202020204" pitchFamily="34" charset="0"/>
              </a:rPr>
              <a:t>)</a:t>
            </a:r>
            <a:r>
              <a:rPr lang="ru-RU" sz="2400" dirty="0">
                <a:cs typeface="Arial" panose="020B0604020202020204" pitchFamily="34" charset="0"/>
              </a:rPr>
              <a:t>.</a:t>
            </a: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cs typeface="Arial" panose="020B0604020202020204" pitchFamily="34" charset="0"/>
              </a:rPr>
              <a:t>Страны определяют свои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ОНУВ</a:t>
            </a:r>
            <a:r>
              <a:rPr lang="ru-RU" sz="2400" dirty="0">
                <a:cs typeface="Arial" panose="020B0604020202020204" pitchFamily="34" charset="0"/>
              </a:rPr>
              <a:t>  в достижение декларированной общей цели и 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anose="020B0604020202020204" pitchFamily="34" charset="0"/>
              </a:rPr>
              <a:t>представляют следующие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ОНУВ</a:t>
            </a:r>
            <a:r>
              <a:rPr lang="ru-RU" sz="2400" dirty="0">
                <a:cs typeface="Arial" panose="020B0604020202020204" pitchFamily="34" charset="0"/>
              </a:rPr>
              <a:t> (новые или обновленные)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 2020 году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anose="020B0604020202020204" pitchFamily="34" charset="0"/>
              </a:rPr>
              <a:t>пересматривают их раз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пять</a:t>
            </a:r>
            <a:r>
              <a:rPr lang="ru-RU" sz="2400" dirty="0">
                <a:cs typeface="Arial" panose="020B0604020202020204" pitchFamily="34" charset="0"/>
              </a:rPr>
              <a:t> лет (2025, 2030</a:t>
            </a:r>
            <a:r>
              <a:rPr lang="en-US" sz="2400" dirty="0">
                <a:cs typeface="Arial" panose="020B0604020202020204" pitchFamily="34" charset="0"/>
              </a:rPr>
              <a:t>)</a:t>
            </a:r>
            <a:r>
              <a:rPr lang="ru-RU" sz="2400" dirty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defRPr/>
            </a:pPr>
            <a:endParaRPr lang="bg-BG" sz="2200" b="1" u="sng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98F5A7-DF89-4C08-9B1D-CCF4BD087F93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8670B9FF-B03D-46F6-BD8E-DC44A516F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513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2D32F2B-98CE-4984-8BCA-6368E1CE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0A8F36-EEDD-466B-BD95-A5964963122F}"/>
              </a:ext>
            </a:extLst>
          </p:cNvPr>
          <p:cNvSpPr/>
          <p:nvPr/>
        </p:nvSpPr>
        <p:spPr>
          <a:xfrm>
            <a:off x="177606" y="1453121"/>
            <a:ext cx="8856662" cy="4549947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bg-BG" sz="2800" b="1" u="sng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189 Сторон представили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предполагаемый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ОНУВ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INDC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. </a:t>
            </a: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+mn-lt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</a:rPr>
              <a:t>Кыргызстан представил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предполагаемый ОНУВ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+mn-lt"/>
                <a:cs typeface="Arial" panose="020B0604020202020204" pitchFamily="34" charset="0"/>
              </a:rPr>
              <a:t>29 </a:t>
            </a:r>
            <a:r>
              <a:rPr lang="bg-BG" sz="2400" dirty="0" err="1">
                <a:latin typeface="+mn-lt"/>
                <a:cs typeface="Arial" panose="020B0604020202020204" pitchFamily="34" charset="0"/>
              </a:rPr>
              <a:t>сентября</a:t>
            </a:r>
            <a:r>
              <a:rPr lang="bg-BG" sz="2400" dirty="0">
                <a:latin typeface="+mn-lt"/>
                <a:cs typeface="Arial" panose="020B0604020202020204" pitchFamily="34" charset="0"/>
              </a:rPr>
              <a:t> 2015 г.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</a:rPr>
              <a:t>19 ноября 2019 г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+mn-lt"/>
              </a:rPr>
              <a:t>Кыргызстан ратифицировал ПС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предполагаемый ОНУВ 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стал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первым ОНУВ </a:t>
            </a:r>
            <a:r>
              <a:rPr lang="ru-RU" sz="2400" dirty="0">
                <a:latin typeface="+mn-lt"/>
              </a:rPr>
              <a:t>Кыргызстана</a:t>
            </a:r>
            <a:endParaRPr lang="ru-RU" sz="2400" b="1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bg-BG" sz="2800" b="1" u="sng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D3AD68-F6D1-4F1D-B791-656EC3E64D8B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FEB6DD6-A04A-43DC-AFED-A8A917F93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180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Slide" r:id="rId4" imgW="4572042" imgH="3429229" progId="PowerPoint.Slide.12">
                  <p:embed/>
                </p:oleObj>
              </mc:Choice>
              <mc:Fallback>
                <p:oleObj name="Slide" r:id="rId4" imgW="4572042" imgH="3429229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D2D32F2B-98CE-4984-8BCA-6368E1CE1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>
                        <a:alphaModFix amt="43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2B212-8AB5-46C9-89FE-69D64DFA56F5}"/>
              </a:ext>
            </a:extLst>
          </p:cNvPr>
          <p:cNvSpPr/>
          <p:nvPr/>
        </p:nvSpPr>
        <p:spPr>
          <a:xfrm>
            <a:off x="323528" y="1484784"/>
            <a:ext cx="8713787" cy="4042116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cs typeface="Arial" panose="020B0604020202020204" pitchFamily="34" charset="0"/>
              </a:rPr>
              <a:t>В ПС сформулирована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«Расширенная структура прозрачности для действий и поддержки» </a:t>
            </a:r>
            <a:r>
              <a:rPr lang="en-US" sz="2400" dirty="0">
                <a:cs typeface="Arial" panose="020B0604020202020204" pitchFamily="34" charset="0"/>
              </a:rPr>
              <a:t>(</a:t>
            </a:r>
            <a:r>
              <a:rPr lang="ru-RU" sz="2400" dirty="0">
                <a:cs typeface="Arial" panose="020B0604020202020204" pitchFamily="34" charset="0"/>
              </a:rPr>
              <a:t>ETF</a:t>
            </a:r>
            <a:r>
              <a:rPr lang="en-US" sz="2400" dirty="0">
                <a:cs typeface="Arial" panose="020B0604020202020204" pitchFamily="34" charset="0"/>
              </a:rPr>
              <a:t>)</a:t>
            </a:r>
            <a:r>
              <a:rPr lang="ru-RU" sz="2400" dirty="0">
                <a:cs typeface="Arial" panose="020B0604020202020204" pitchFamily="34" charset="0"/>
              </a:rPr>
              <a:t>, которая устанавливает согласованные требования к мониторингу, отчетности и проверке 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MRV</a:t>
            </a:r>
            <a:r>
              <a:rPr lang="ru-RU" sz="2400" dirty="0">
                <a:cs typeface="Arial" panose="020B0604020202020204" pitchFamily="34" charset="0"/>
              </a:rPr>
              <a:t>). </a:t>
            </a:r>
            <a:endParaRPr lang="en-US" sz="2400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cs typeface="Arial" panose="020B0604020202020204" pitchFamily="34" charset="0"/>
            </a:endParaRPr>
          </a:p>
          <a:p>
            <a:pPr marL="342839" indent="-342839"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cs typeface="Arial" panose="020B0604020202020204" pitchFamily="34" charset="0"/>
              </a:rPr>
              <a:t>Как развитые, так и развивающиеся страны должны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каждые два года </a:t>
            </a:r>
            <a:r>
              <a:rPr lang="ru-RU" sz="2400" dirty="0">
                <a:cs typeface="Arial" panose="020B0604020202020204" pitchFamily="34" charset="0"/>
              </a:rPr>
              <a:t>отчитываться о своих усилиях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bg-BG" sz="2400" dirty="0">
                <a:cs typeface="Arial" panose="020B0604020202020204" pitchFamily="34" charset="0"/>
              </a:rPr>
              <a:t>посредством</a:t>
            </a:r>
            <a:r>
              <a:rPr lang="bg-BG" altLang="en-US" sz="2400" dirty="0"/>
              <a:t> </a:t>
            </a:r>
            <a:r>
              <a:rPr lang="bg-BG" altLang="en-US" sz="2400" b="1" dirty="0">
                <a:solidFill>
                  <a:schemeClr val="accent1">
                    <a:lumMod val="50000"/>
                  </a:schemeClr>
                </a:solidFill>
              </a:rPr>
              <a:t>Двухгодичных отчетов о прозрачности 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(BTR)</a:t>
            </a:r>
            <a:r>
              <a:rPr lang="ru-RU" sz="2400" dirty="0">
                <a:cs typeface="Arial" panose="020B0604020202020204" pitchFamily="34" charset="0"/>
              </a:rPr>
              <a:t>, и все стороны будут подвергаться как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технической</a:t>
            </a:r>
            <a:r>
              <a:rPr lang="ru-RU" sz="2400" dirty="0">
                <a:cs typeface="Arial" panose="020B0604020202020204" pitchFamily="34" charset="0"/>
              </a:rPr>
              <a:t>, так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экспертн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ой </a:t>
            </a:r>
            <a:r>
              <a:rPr lang="bg-BG" sz="24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проверке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bg-BG" sz="28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4AD96-059D-42DF-9EA8-70366D501DA5}"/>
              </a:ext>
            </a:extLst>
          </p:cNvPr>
          <p:cNvSpPr txBox="1"/>
          <p:nvPr/>
        </p:nvSpPr>
        <p:spPr>
          <a:xfrm>
            <a:off x="2555776" y="136525"/>
            <a:ext cx="6402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799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Парижское соглашение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886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Default Design</vt:lpstr>
      <vt:lpstr>Cover and End Slide Master</vt:lpstr>
      <vt:lpstr>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ОХРАНЫ  ОКРУЖАЮЩЕЙ СРЕДЫ ПРОГРАММА РАЗВИТИЯ ООН  КРУГЛЫЙ СТОЛ  «Стратегия низкоуглеродного развития: национальные приоритеты развития  и снижение эмиссий парниковых газов»</dc:title>
  <dc:creator>User</dc:creator>
  <cp:lastModifiedBy>Kachkynbai kyzy Jyldyz</cp:lastModifiedBy>
  <cp:revision>142</cp:revision>
  <dcterms:created xsi:type="dcterms:W3CDTF">2011-12-03T09:29:37Z</dcterms:created>
  <dcterms:modified xsi:type="dcterms:W3CDTF">2021-01-15T04:55:13Z</dcterms:modified>
</cp:coreProperties>
</file>