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3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7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7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65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media/image56.png" ContentType="image/png"/>
  <Override PartName="/ppt/media/image40.jpeg" ContentType="image/jpeg"/>
  <Override PartName="/ppt/media/image54.png" ContentType="image/png"/>
  <Override PartName="/ppt/media/image76.jpeg" ContentType="image/jpeg"/>
  <Override PartName="/ppt/media/image58.jpeg" ContentType="image/jpeg"/>
  <Override PartName="/ppt/media/image73.png" ContentType="image/png"/>
  <Override PartName="/ppt/media/image53.png" ContentType="image/png"/>
  <Override PartName="/ppt/media/image52.jpeg" ContentType="image/jpeg"/>
  <Override PartName="/ppt/media/image51.png" ContentType="image/png"/>
  <Override PartName="/ppt/media/image50.png" ContentType="image/png"/>
  <Override PartName="/ppt/media/image46.jpeg" ContentType="image/jpeg"/>
  <Override PartName="/ppt/media/image45.png" ContentType="image/png"/>
  <Override PartName="/ppt/media/image42.png" ContentType="image/png"/>
  <Override PartName="/ppt/media/image41.png" ContentType="image/png"/>
  <Override PartName="/ppt/media/image37.png" ContentType="image/png"/>
  <Override PartName="/ppt/media/image32.png" ContentType="image/png"/>
  <Override PartName="/ppt/media/image31.png" ContentType="image/png"/>
  <Override PartName="/ppt/media/image2.jpeg" ContentType="image/jpeg"/>
  <Override PartName="/ppt/media/image30.jpeg" ContentType="image/jpeg"/>
  <Override PartName="/ppt/media/image39.png" ContentType="image/png"/>
  <Override PartName="/ppt/media/image64.jpeg" ContentType="image/jpeg"/>
  <Override PartName="/ppt/media/image9.png" ContentType="image/png"/>
  <Override PartName="/ppt/media/image38.png" ContentType="image/png"/>
  <Override PartName="/ppt/media/image8.png" ContentType="image/png"/>
  <Override PartName="/ppt/media/image85.png" ContentType="image/png"/>
  <Override PartName="/ppt/media/image48.png" ContentType="image/png"/>
  <Override PartName="/ppt/media/image1.jpeg" ContentType="image/jpeg"/>
  <Override PartName="/ppt/media/image10.png" ContentType="image/png"/>
  <Override PartName="/ppt/media/image47.png" ContentType="image/png"/>
  <Override PartName="/ppt/media/image18.jpeg" ContentType="image/jpeg"/>
  <Override PartName="/ppt/media/image49.jpeg" ContentType="image/jpeg"/>
  <Override PartName="/ppt/media/image19.png" ContentType="image/png"/>
  <Override PartName="/ppt/media/image84.png" ContentType="image/png"/>
  <Override PartName="/ppt/media/image59.png" ContentType="image/png"/>
  <Override PartName="/ppt/media/image24.jpeg" ContentType="image/jpeg"/>
  <Override PartName="/ppt/media/image22.png" ContentType="image/png"/>
  <Override PartName="/ppt/media/image65.png" ContentType="image/png"/>
  <Override PartName="/ppt/media/image21.jpeg" ContentType="image/jpeg"/>
  <Override PartName="/ppt/media/image29.png" ContentType="image/png"/>
  <Override PartName="/ppt/media/image71.png" ContentType="image/png"/>
  <Override PartName="/ppt/media/image60.png" ContentType="image/png"/>
  <Override PartName="/ppt/media/image79.png" ContentType="image/png"/>
  <Override PartName="/ppt/media/image78.png" ContentType="image/png"/>
  <Override PartName="/ppt/media/image66.png" ContentType="image/png"/>
  <Override PartName="/ppt/media/image25.png" ContentType="image/png"/>
  <Override PartName="/ppt/media/image62.png" ContentType="image/png"/>
  <Override PartName="/ppt/media/image75.png" ContentType="image/png"/>
  <Override PartName="/ppt/media/image74.png" ContentType="image/png"/>
  <Override PartName="/ppt/media/image61.jpeg" ContentType="image/jpeg"/>
  <Override PartName="/ppt/media/image63.png" ContentType="image/png"/>
  <Override PartName="/ppt/media/image70.jpeg" ContentType="image/jpeg"/>
  <Override PartName="/ppt/media/image35.png" ContentType="image/png"/>
  <Override PartName="/ppt/media/image72.png" ContentType="image/png"/>
  <Override PartName="/ppt/media/image14.png" ContentType="image/png"/>
  <Override PartName="/ppt/media/image77.jpeg" ContentType="image/jpeg"/>
  <Override PartName="/ppt/media/image26.png" ContentType="image/png"/>
  <Override PartName="/ppt/media/image68.png" ContentType="image/png"/>
  <Override PartName="/ppt/media/image67.jpeg" ContentType="image/jpeg"/>
  <Override PartName="/ppt/media/image69.png" ContentType="image/png"/>
  <Override PartName="/ppt/media/image5.png" ContentType="image/png"/>
  <Override PartName="/ppt/media/image82.png" ContentType="image/png"/>
  <Override PartName="/ppt/media/image17.png" ContentType="image/png"/>
  <Override PartName="/ppt/media/image43.jpeg" ContentType="image/jpeg"/>
  <Override PartName="/ppt/media/image28.png" ContentType="image/png"/>
  <Override PartName="/ppt/media/image27.jpeg" ContentType="image/jpeg"/>
  <Override PartName="/ppt/media/image20.png" ContentType="image/png"/>
  <Override PartName="/ppt/media/image57.png" ContentType="image/png"/>
  <Override PartName="/ppt/media/image15.png" ContentType="image/png"/>
  <Override PartName="/ppt/media/image80.png" ContentType="image/png"/>
  <Override PartName="/ppt/media/image3.png" ContentType="image/png"/>
  <Override PartName="/ppt/media/image33.png" ContentType="image/png"/>
  <Override PartName="/ppt/media/image16.png" ContentType="image/png"/>
  <Override PartName="/ppt/media/image7.jpeg" ContentType="image/jpeg"/>
  <Override PartName="/ppt/media/image81.png" ContentType="image/png"/>
  <Override PartName="/ppt/media/image4.png" ContentType="image/png"/>
  <Override PartName="/ppt/media/image12.jpeg" ContentType="image/jpeg"/>
  <Override PartName="/ppt/media/image34.png" ContentType="image/png"/>
  <Override PartName="/ppt/media/image23.png" ContentType="image/png"/>
  <Override PartName="/ppt/media/image55.jpeg" ContentType="image/jpeg"/>
  <Override PartName="/ppt/media/image13.jpeg" ContentType="image/jpeg"/>
  <Override PartName="/ppt/media/image44.png" ContentType="image/png"/>
  <Override PartName="/ppt/media/image83.png" ContentType="image/png"/>
  <Override PartName="/ppt/media/image6.png" ContentType="image/png"/>
  <Override PartName="/ppt/media/image36.png" ContentType="image/png"/>
  <Override PartName="/ppt/media/image11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notesMaster" Target="notesMasters/notesMaster1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Relationship Id="rId46" Type="http://schemas.openxmlformats.org/officeDocument/2006/relationships/slide" Target="slides/slide28.xml"/><Relationship Id="rId47" Type="http://schemas.openxmlformats.org/officeDocument/2006/relationships/slide" Target="slides/slide29.xml"/><Relationship Id="rId48" Type="http://schemas.openxmlformats.org/officeDocument/2006/relationships/slide" Target="slides/slide30.xml"/><Relationship Id="rId4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2000" spc="-1" strike="noStrike">
                <a:latin typeface="Arial"/>
              </a:rPr>
              <a:t>Click to edit the notes format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7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1400" spc="-1" strike="noStrike">
                <a:latin typeface="Times New Roman"/>
              </a:rPr>
              <a:t>&lt;header&gt;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79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s-ES" sz="1400" spc="-1" strike="noStrike">
                <a:latin typeface="Times New Roman"/>
              </a:rPr>
              <a:t>&lt;date/time&gt;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79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&lt;footer&gt;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0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79FA6488-AC66-447C-8CD0-11900741C901}" type="slidenum">
              <a:rPr b="0" lang="es-ES" sz="1400" spc="-1" strike="noStrike">
                <a:latin typeface="Times New Roman"/>
              </a:rPr>
              <a:t>&lt;number&gt;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65" name="PlaceHolder 2"/>
          <p:cNvSpPr>
            <a:spLocks noGrp="1"/>
          </p:cNvSpPr>
          <p:nvPr>
            <p:ph type="sldNum" idx="4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A03FF4F-B32F-4EEB-BF08-9B371A2B990F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83" name="PlaceHolder 2"/>
          <p:cNvSpPr>
            <a:spLocks noGrp="1"/>
          </p:cNvSpPr>
          <p:nvPr>
            <p:ph type="sldNum" idx="11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316D83-FBB4-4BF0-89E3-B34AEF12D54D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85" name="PlaceHolder 2"/>
          <p:cNvSpPr>
            <a:spLocks noGrp="1"/>
          </p:cNvSpPr>
          <p:nvPr>
            <p:ph type="sldNum" idx="12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6C3A2F-2BBC-4884-9B02-21029F12C62F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87" name="PlaceHolder 2"/>
          <p:cNvSpPr>
            <a:spLocks noGrp="1"/>
          </p:cNvSpPr>
          <p:nvPr>
            <p:ph type="sldNum" idx="13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08761BD-D8B9-40EE-A642-C09DF0EB96AC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89" name="PlaceHolder 2"/>
          <p:cNvSpPr>
            <a:spLocks noGrp="1"/>
          </p:cNvSpPr>
          <p:nvPr>
            <p:ph type="sldNum" idx="14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1711603-4B0E-4213-93B8-C9D18D92E1FE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91" name="PlaceHolder 2"/>
          <p:cNvSpPr>
            <a:spLocks noGrp="1"/>
          </p:cNvSpPr>
          <p:nvPr>
            <p:ph type="sldNum" idx="15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A55D93C-49B9-483F-9A6A-2441889F4CA7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67" name="PlaceHolder 2"/>
          <p:cNvSpPr>
            <a:spLocks noGrp="1"/>
          </p:cNvSpPr>
          <p:nvPr>
            <p:ph type="sldNum" idx="5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E5B539-CC7D-418E-BA53-32F03304686F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27760" cy="3769200"/>
          </a:xfrm>
          <a:prstGeom prst="rect">
            <a:avLst/>
          </a:prstGeom>
          <a:ln w="0">
            <a:noFill/>
          </a:ln>
        </p:spPr>
      </p:sp>
      <p:sp>
        <p:nvSpPr>
          <p:cNvPr id="1193" name="PlaceHolder 2"/>
          <p:cNvSpPr>
            <a:spLocks noGrp="1"/>
          </p:cNvSpPr>
          <p:nvPr>
            <p:ph type="sldNum" idx="16"/>
          </p:nvPr>
        </p:nvSpPr>
        <p:spPr>
          <a:xfrm>
            <a:off x="4399200" y="9555480"/>
            <a:ext cx="3369960" cy="49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4C8D34-40BF-4780-A77B-9AA40A6A6046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27760" cy="3769200"/>
          </a:xfrm>
          <a:prstGeom prst="rect">
            <a:avLst/>
          </a:prstGeom>
          <a:ln w="0">
            <a:noFill/>
          </a:ln>
        </p:spPr>
      </p:sp>
      <p:sp>
        <p:nvSpPr>
          <p:cNvPr id="1195" name="PlaceHolder 2"/>
          <p:cNvSpPr>
            <a:spLocks noGrp="1"/>
          </p:cNvSpPr>
          <p:nvPr>
            <p:ph type="sldNum" idx="17"/>
          </p:nvPr>
        </p:nvSpPr>
        <p:spPr>
          <a:xfrm>
            <a:off x="4399200" y="9555480"/>
            <a:ext cx="3369960" cy="49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C76C3F-D0C3-4D53-BF1A-E0586A67E20D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27760" cy="3769200"/>
          </a:xfrm>
          <a:prstGeom prst="rect">
            <a:avLst/>
          </a:prstGeom>
          <a:ln w="0">
            <a:noFill/>
          </a:ln>
        </p:spPr>
      </p:sp>
      <p:sp>
        <p:nvSpPr>
          <p:cNvPr id="1197" name="PlaceHolder 2"/>
          <p:cNvSpPr>
            <a:spLocks noGrp="1"/>
          </p:cNvSpPr>
          <p:nvPr>
            <p:ph type="sldNum" idx="18"/>
          </p:nvPr>
        </p:nvSpPr>
        <p:spPr>
          <a:xfrm>
            <a:off x="4399200" y="9555480"/>
            <a:ext cx="3369960" cy="49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8DCA3C6-6CEF-4CF2-AC76-1011CE299361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27760" cy="3769200"/>
          </a:xfrm>
          <a:prstGeom prst="rect">
            <a:avLst/>
          </a:prstGeom>
          <a:ln w="0">
            <a:noFill/>
          </a:ln>
        </p:spPr>
      </p:sp>
      <p:sp>
        <p:nvSpPr>
          <p:cNvPr id="1199" name="PlaceHolder 2"/>
          <p:cNvSpPr>
            <a:spLocks noGrp="1"/>
          </p:cNvSpPr>
          <p:nvPr>
            <p:ph type="sldNum" idx="19"/>
          </p:nvPr>
        </p:nvSpPr>
        <p:spPr>
          <a:xfrm>
            <a:off x="4399200" y="9555480"/>
            <a:ext cx="3369960" cy="49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E3A960E-9292-4AF9-B1E3-90FB540AAD81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69" name="PlaceHolder 2"/>
          <p:cNvSpPr>
            <a:spLocks noGrp="1"/>
          </p:cNvSpPr>
          <p:nvPr>
            <p:ph type="sldNum" idx="6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ADEA77B-0D70-489B-A95E-144E958E8AF6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201" name="PlaceHolder 2"/>
          <p:cNvSpPr>
            <a:spLocks noGrp="1"/>
          </p:cNvSpPr>
          <p:nvPr>
            <p:ph type="sldNum" idx="20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A38672-6751-494B-AF70-9F62E5E97771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buNone/>
            </a:pPr>
            <a:fld id="{5F46828E-2B52-40D7-A7DD-ACD18140C477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171" name="PlaceHolder 1"/>
          <p:cNvSpPr>
            <a:spLocks noGrp="1"/>
          </p:cNvSpPr>
          <p:nvPr>
            <p:ph type="sldImg"/>
          </p:nvPr>
        </p:nvSpPr>
        <p:spPr>
          <a:xfrm>
            <a:off x="1143000" y="695160"/>
            <a:ext cx="4570200" cy="34272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73" name="PlaceHolder 2"/>
          <p:cNvSpPr>
            <a:spLocks noGrp="1"/>
          </p:cNvSpPr>
          <p:nvPr>
            <p:ph type="sldNum" idx="7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98D307F-BA35-4238-AEFE-A4C803E43E96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75" name="PlaceHolder 2"/>
          <p:cNvSpPr>
            <a:spLocks noGrp="1"/>
          </p:cNvSpPr>
          <p:nvPr>
            <p:ph type="sldNum" idx="8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151660E-70DD-4502-98A7-41C5F5A331D7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  <a:ln w="0">
            <a:noFill/>
          </a:ln>
        </p:spPr>
      </p:sp>
      <p:sp>
        <p:nvSpPr>
          <p:cNvPr id="1177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buNone/>
            </a:pPr>
            <a:fld id="{69925736-8AC5-4623-B53E-65CEB9A5A086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MS PGothic"/>
              </a:rPr>
              <a:t>30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79" name="PlaceHolder 2"/>
          <p:cNvSpPr>
            <a:spLocks noGrp="1"/>
          </p:cNvSpPr>
          <p:nvPr>
            <p:ph type="sldNum" idx="9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87C0BCF-3008-421A-B549-58D9D438010D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PlaceHolder 1"/>
          <p:cNvSpPr>
            <a:spLocks noGrp="1"/>
          </p:cNvSpPr>
          <p:nvPr>
            <p:ph type="sldImg"/>
          </p:nvPr>
        </p:nvSpPr>
        <p:spPr>
          <a:xfrm>
            <a:off x="1370160" y="763560"/>
            <a:ext cx="5030280" cy="3771720"/>
          </a:xfrm>
          <a:prstGeom prst="rect">
            <a:avLst/>
          </a:prstGeom>
          <a:ln w="0">
            <a:noFill/>
          </a:ln>
        </p:spPr>
      </p:sp>
      <p:sp>
        <p:nvSpPr>
          <p:cNvPr id="1181" name="PlaceHolder 2"/>
          <p:cNvSpPr>
            <a:spLocks noGrp="1"/>
          </p:cNvSpPr>
          <p:nvPr>
            <p:ph type="sldNum" idx="10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87E7319-BBB0-478D-B26D-8B69673B79CA}" type="slidenum">
              <a:rPr b="0" lang="an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7040" cy="6870960"/>
            <a:chOff x="-8640" y="-8640"/>
            <a:chExt cx="9167040" cy="687096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2880" cy="284904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492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764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5120" cy="686232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4000" cy="686232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09200" cy="293364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38400" cy="686232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3200" cy="686232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94240" y="-8640"/>
              <a:ext cx="1062360" cy="686232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8680" y="4893840"/>
              <a:ext cx="1089720" cy="195984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7040" cy="6870960"/>
            <a:chOff x="-8640" y="-8640"/>
            <a:chExt cx="9167040" cy="687096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492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764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5120" cy="686232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4000" cy="686232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09200" cy="293364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38400" cy="686232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3200" cy="686232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94240" y="-8640"/>
              <a:ext cx="1062360" cy="686232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8680" y="4893840"/>
              <a:ext cx="1089720" cy="195984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59320" cy="569376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5fcbef">
                <a:alpha val="85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roup 1"/>
          <p:cNvGrpSpPr/>
          <p:nvPr/>
        </p:nvGrpSpPr>
        <p:grpSpPr>
          <a:xfrm>
            <a:off x="-8640" y="-8640"/>
            <a:ext cx="9168120" cy="6872040"/>
            <a:chOff x="-8640" y="-8640"/>
            <a:chExt cx="9168120" cy="6872040"/>
          </a:xfrm>
        </p:grpSpPr>
        <p:sp>
          <p:nvSpPr>
            <p:cNvPr id="453" name="CustomShape 2"/>
            <p:cNvSpPr/>
            <p:nvPr/>
          </p:nvSpPr>
          <p:spPr>
            <a:xfrm>
              <a:off x="-8640" y="4013280"/>
              <a:ext cx="453960" cy="28501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CustomShape 5"/>
            <p:cNvSpPr/>
            <p:nvPr/>
          </p:nvSpPr>
          <p:spPr>
            <a:xfrm>
              <a:off x="6891840" y="0"/>
              <a:ext cx="2266200" cy="68634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57" name="CustomShape 6"/>
            <p:cNvSpPr/>
            <p:nvPr/>
          </p:nvSpPr>
          <p:spPr>
            <a:xfrm>
              <a:off x="7205040" y="-8640"/>
              <a:ext cx="1945080" cy="68634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CustomShape 7"/>
            <p:cNvSpPr/>
            <p:nvPr/>
          </p:nvSpPr>
          <p:spPr>
            <a:xfrm>
              <a:off x="6638040" y="3920040"/>
              <a:ext cx="2510280" cy="29347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CustomShape 8"/>
            <p:cNvSpPr/>
            <p:nvPr/>
          </p:nvSpPr>
          <p:spPr>
            <a:xfrm>
              <a:off x="7010280" y="-8640"/>
              <a:ext cx="2139480" cy="68634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CustomShape 9"/>
            <p:cNvSpPr/>
            <p:nvPr/>
          </p:nvSpPr>
          <p:spPr>
            <a:xfrm>
              <a:off x="8295840" y="-8640"/>
              <a:ext cx="854280" cy="68634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CustomShape 10"/>
            <p:cNvSpPr/>
            <p:nvPr/>
          </p:nvSpPr>
          <p:spPr>
            <a:xfrm>
              <a:off x="8094240" y="-8640"/>
              <a:ext cx="1063440" cy="68634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CustomShape 11"/>
            <p:cNvSpPr/>
            <p:nvPr/>
          </p:nvSpPr>
          <p:spPr>
            <a:xfrm>
              <a:off x="8068680" y="4893840"/>
              <a:ext cx="1090800" cy="19609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roup 1"/>
          <p:cNvGrpSpPr/>
          <p:nvPr/>
        </p:nvGrpSpPr>
        <p:grpSpPr>
          <a:xfrm>
            <a:off x="-8640" y="-8640"/>
            <a:ext cx="9168120" cy="6872040"/>
            <a:chOff x="-8640" y="-8640"/>
            <a:chExt cx="9168120" cy="6872040"/>
          </a:xfrm>
        </p:grpSpPr>
        <p:sp>
          <p:nvSpPr>
            <p:cNvPr id="502" name="CustomShape 2"/>
            <p:cNvSpPr/>
            <p:nvPr/>
          </p:nvSpPr>
          <p:spPr>
            <a:xfrm>
              <a:off x="-8640" y="4013280"/>
              <a:ext cx="453960" cy="28501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03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CustomShape 5"/>
            <p:cNvSpPr/>
            <p:nvPr/>
          </p:nvSpPr>
          <p:spPr>
            <a:xfrm>
              <a:off x="6891840" y="0"/>
              <a:ext cx="2266200" cy="68634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CustomShape 6"/>
            <p:cNvSpPr/>
            <p:nvPr/>
          </p:nvSpPr>
          <p:spPr>
            <a:xfrm>
              <a:off x="7205040" y="-8640"/>
              <a:ext cx="1945080" cy="68634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CustomShape 7"/>
            <p:cNvSpPr/>
            <p:nvPr/>
          </p:nvSpPr>
          <p:spPr>
            <a:xfrm>
              <a:off x="6638040" y="3920040"/>
              <a:ext cx="2510280" cy="29347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08" name="CustomShape 8"/>
            <p:cNvSpPr/>
            <p:nvPr/>
          </p:nvSpPr>
          <p:spPr>
            <a:xfrm>
              <a:off x="7010280" y="-8640"/>
              <a:ext cx="2139480" cy="68634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09" name="CustomShape 9"/>
            <p:cNvSpPr/>
            <p:nvPr/>
          </p:nvSpPr>
          <p:spPr>
            <a:xfrm>
              <a:off x="8295840" y="-8640"/>
              <a:ext cx="854280" cy="68634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10" name="CustomShape 10"/>
            <p:cNvSpPr/>
            <p:nvPr/>
          </p:nvSpPr>
          <p:spPr>
            <a:xfrm>
              <a:off x="8094240" y="-8640"/>
              <a:ext cx="1063440" cy="68634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11" name="CustomShape 11"/>
            <p:cNvSpPr/>
            <p:nvPr/>
          </p:nvSpPr>
          <p:spPr>
            <a:xfrm>
              <a:off x="8068680" y="4893840"/>
              <a:ext cx="1090800" cy="19609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roup 1"/>
          <p:cNvGrpSpPr/>
          <p:nvPr/>
        </p:nvGrpSpPr>
        <p:grpSpPr>
          <a:xfrm>
            <a:off x="-8640" y="-8640"/>
            <a:ext cx="9168120" cy="6872040"/>
            <a:chOff x="-8640" y="-8640"/>
            <a:chExt cx="9168120" cy="6872040"/>
          </a:xfrm>
        </p:grpSpPr>
        <p:sp>
          <p:nvSpPr>
            <p:cNvPr id="551" name="CustomShape 2"/>
            <p:cNvSpPr/>
            <p:nvPr/>
          </p:nvSpPr>
          <p:spPr>
            <a:xfrm>
              <a:off x="-8640" y="4013280"/>
              <a:ext cx="453960" cy="28501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5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CustomShape 5"/>
            <p:cNvSpPr/>
            <p:nvPr/>
          </p:nvSpPr>
          <p:spPr>
            <a:xfrm>
              <a:off x="6891840" y="0"/>
              <a:ext cx="2266200" cy="68634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55" name="CustomShape 6"/>
            <p:cNvSpPr/>
            <p:nvPr/>
          </p:nvSpPr>
          <p:spPr>
            <a:xfrm>
              <a:off x="7205040" y="-8640"/>
              <a:ext cx="1945080" cy="68634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56" name="CustomShape 7"/>
            <p:cNvSpPr/>
            <p:nvPr/>
          </p:nvSpPr>
          <p:spPr>
            <a:xfrm>
              <a:off x="6638040" y="3920040"/>
              <a:ext cx="2510280" cy="29347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57" name="CustomShape 8"/>
            <p:cNvSpPr/>
            <p:nvPr/>
          </p:nvSpPr>
          <p:spPr>
            <a:xfrm>
              <a:off x="7010280" y="-8640"/>
              <a:ext cx="2139480" cy="68634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CustomShape 9"/>
            <p:cNvSpPr/>
            <p:nvPr/>
          </p:nvSpPr>
          <p:spPr>
            <a:xfrm>
              <a:off x="8295840" y="-8640"/>
              <a:ext cx="854280" cy="68634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59" name="CustomShape 10"/>
            <p:cNvSpPr/>
            <p:nvPr/>
          </p:nvSpPr>
          <p:spPr>
            <a:xfrm>
              <a:off x="8094240" y="-8640"/>
              <a:ext cx="1063440" cy="68634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CustomShape 11"/>
            <p:cNvSpPr/>
            <p:nvPr/>
          </p:nvSpPr>
          <p:spPr>
            <a:xfrm>
              <a:off x="8068680" y="4893840"/>
              <a:ext cx="1090800" cy="19609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roup 1"/>
          <p:cNvGrpSpPr/>
          <p:nvPr/>
        </p:nvGrpSpPr>
        <p:grpSpPr>
          <a:xfrm>
            <a:off x="-8640" y="-8640"/>
            <a:ext cx="9166320" cy="6870240"/>
            <a:chOff x="-8640" y="-8640"/>
            <a:chExt cx="9166320" cy="6870240"/>
          </a:xfrm>
        </p:grpSpPr>
        <p:sp>
          <p:nvSpPr>
            <p:cNvPr id="600" name="CustomShape 2"/>
            <p:cNvSpPr/>
            <p:nvPr/>
          </p:nvSpPr>
          <p:spPr>
            <a:xfrm>
              <a:off x="-8640" y="4013280"/>
              <a:ext cx="452160" cy="28483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1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" name="CustomShape 5"/>
            <p:cNvSpPr/>
            <p:nvPr/>
          </p:nvSpPr>
          <p:spPr>
            <a:xfrm>
              <a:off x="6891840" y="0"/>
              <a:ext cx="2264400" cy="68616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4" name="CustomShape 6"/>
            <p:cNvSpPr/>
            <p:nvPr/>
          </p:nvSpPr>
          <p:spPr>
            <a:xfrm>
              <a:off x="7205040" y="-8640"/>
              <a:ext cx="1943280" cy="68616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5" name="CustomShape 7"/>
            <p:cNvSpPr/>
            <p:nvPr/>
          </p:nvSpPr>
          <p:spPr>
            <a:xfrm>
              <a:off x="6638040" y="3920040"/>
              <a:ext cx="2508480" cy="29329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6" name="CustomShape 8"/>
            <p:cNvSpPr/>
            <p:nvPr/>
          </p:nvSpPr>
          <p:spPr>
            <a:xfrm>
              <a:off x="7010280" y="-8640"/>
              <a:ext cx="2137680" cy="68616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7" name="CustomShape 9"/>
            <p:cNvSpPr/>
            <p:nvPr/>
          </p:nvSpPr>
          <p:spPr>
            <a:xfrm>
              <a:off x="8295840" y="-8640"/>
              <a:ext cx="852480" cy="68616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8" name="CustomShape 10"/>
            <p:cNvSpPr/>
            <p:nvPr/>
          </p:nvSpPr>
          <p:spPr>
            <a:xfrm>
              <a:off x="8094240" y="-8640"/>
              <a:ext cx="1061640" cy="68616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9" name="CustomShape 11"/>
            <p:cNvSpPr/>
            <p:nvPr/>
          </p:nvSpPr>
          <p:spPr>
            <a:xfrm>
              <a:off x="8068680" y="4893840"/>
              <a:ext cx="1089000" cy="19591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Click to edit the title text format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Click to edit the outline text format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Outline Level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Third Outline Level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Fourth Outline Level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Fifth Outline Level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Sixth Outline Level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Seventh Outline Level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roup 1"/>
          <p:cNvGrpSpPr/>
          <p:nvPr/>
        </p:nvGrpSpPr>
        <p:grpSpPr>
          <a:xfrm>
            <a:off x="-8640" y="-8640"/>
            <a:ext cx="9166320" cy="6870240"/>
            <a:chOff x="-8640" y="-8640"/>
            <a:chExt cx="9166320" cy="6870240"/>
          </a:xfrm>
        </p:grpSpPr>
        <p:sp>
          <p:nvSpPr>
            <p:cNvPr id="649" name="CustomShape 2"/>
            <p:cNvSpPr/>
            <p:nvPr/>
          </p:nvSpPr>
          <p:spPr>
            <a:xfrm>
              <a:off x="-8640" y="4013280"/>
              <a:ext cx="452160" cy="28483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0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" name="CustomShape 5"/>
            <p:cNvSpPr/>
            <p:nvPr/>
          </p:nvSpPr>
          <p:spPr>
            <a:xfrm>
              <a:off x="6891840" y="0"/>
              <a:ext cx="2264400" cy="68616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3" name="CustomShape 6"/>
            <p:cNvSpPr/>
            <p:nvPr/>
          </p:nvSpPr>
          <p:spPr>
            <a:xfrm>
              <a:off x="7205040" y="-8640"/>
              <a:ext cx="1943280" cy="68616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4" name="CustomShape 7"/>
            <p:cNvSpPr/>
            <p:nvPr/>
          </p:nvSpPr>
          <p:spPr>
            <a:xfrm>
              <a:off x="6638040" y="3920040"/>
              <a:ext cx="2508480" cy="29329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5" name="CustomShape 8"/>
            <p:cNvSpPr/>
            <p:nvPr/>
          </p:nvSpPr>
          <p:spPr>
            <a:xfrm>
              <a:off x="7010280" y="-8640"/>
              <a:ext cx="2137680" cy="68616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6" name="CustomShape 9"/>
            <p:cNvSpPr/>
            <p:nvPr/>
          </p:nvSpPr>
          <p:spPr>
            <a:xfrm>
              <a:off x="8295840" y="-8640"/>
              <a:ext cx="852480" cy="68616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7" name="CustomShape 10"/>
            <p:cNvSpPr/>
            <p:nvPr/>
          </p:nvSpPr>
          <p:spPr>
            <a:xfrm>
              <a:off x="8094240" y="-8640"/>
              <a:ext cx="1061640" cy="68616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8" name="CustomShape 11"/>
            <p:cNvSpPr/>
            <p:nvPr/>
          </p:nvSpPr>
          <p:spPr>
            <a:xfrm>
              <a:off x="8068680" y="4893840"/>
              <a:ext cx="1089000" cy="19591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Click to edit the title text format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Click to edit the outline text format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Outline Level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Third Outline Level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Fourth Outline Level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Fifth Outline Level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Sixth Outline Level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Seventh Outline Level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roup 1"/>
          <p:cNvGrpSpPr/>
          <p:nvPr/>
        </p:nvGrpSpPr>
        <p:grpSpPr>
          <a:xfrm>
            <a:off x="-8640" y="-8640"/>
            <a:ext cx="9166320" cy="6870240"/>
            <a:chOff x="-8640" y="-8640"/>
            <a:chExt cx="9166320" cy="6870240"/>
          </a:xfrm>
        </p:grpSpPr>
        <p:sp>
          <p:nvSpPr>
            <p:cNvPr id="698" name="CustomShape 2"/>
            <p:cNvSpPr/>
            <p:nvPr/>
          </p:nvSpPr>
          <p:spPr>
            <a:xfrm>
              <a:off x="-8640" y="4013280"/>
              <a:ext cx="452160" cy="28483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CustomShape 5"/>
            <p:cNvSpPr/>
            <p:nvPr/>
          </p:nvSpPr>
          <p:spPr>
            <a:xfrm>
              <a:off x="6891840" y="0"/>
              <a:ext cx="2264400" cy="68616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CustomShape 6"/>
            <p:cNvSpPr/>
            <p:nvPr/>
          </p:nvSpPr>
          <p:spPr>
            <a:xfrm>
              <a:off x="7205040" y="-8640"/>
              <a:ext cx="1943280" cy="68616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03" name="CustomShape 7"/>
            <p:cNvSpPr/>
            <p:nvPr/>
          </p:nvSpPr>
          <p:spPr>
            <a:xfrm>
              <a:off x="6638040" y="3920040"/>
              <a:ext cx="2508480" cy="29329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CustomShape 8"/>
            <p:cNvSpPr/>
            <p:nvPr/>
          </p:nvSpPr>
          <p:spPr>
            <a:xfrm>
              <a:off x="7010280" y="-8640"/>
              <a:ext cx="2137680" cy="68616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CustomShape 9"/>
            <p:cNvSpPr/>
            <p:nvPr/>
          </p:nvSpPr>
          <p:spPr>
            <a:xfrm>
              <a:off x="8295840" y="-8640"/>
              <a:ext cx="852480" cy="68616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CustomShape 10"/>
            <p:cNvSpPr/>
            <p:nvPr/>
          </p:nvSpPr>
          <p:spPr>
            <a:xfrm>
              <a:off x="8094240" y="-8640"/>
              <a:ext cx="1061640" cy="68616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07" name="CustomShape 11"/>
            <p:cNvSpPr/>
            <p:nvPr/>
          </p:nvSpPr>
          <p:spPr>
            <a:xfrm>
              <a:off x="8068680" y="4893840"/>
              <a:ext cx="1089000" cy="19591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Click to edit the title text format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Click to edit the outline text format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Outline Level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Third Outline Level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Fourth Outline Level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Fifth Outline Level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Sixth Outline Level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Seventh Outline Level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roup 1"/>
          <p:cNvGrpSpPr/>
          <p:nvPr/>
        </p:nvGrpSpPr>
        <p:grpSpPr>
          <a:xfrm>
            <a:off x="-8640" y="-8640"/>
            <a:ext cx="9166320" cy="6870240"/>
            <a:chOff x="-8640" y="-8640"/>
            <a:chExt cx="9166320" cy="6870240"/>
          </a:xfrm>
        </p:grpSpPr>
        <p:sp>
          <p:nvSpPr>
            <p:cNvPr id="747" name="CustomShape 2"/>
            <p:cNvSpPr/>
            <p:nvPr/>
          </p:nvSpPr>
          <p:spPr>
            <a:xfrm>
              <a:off x="-8640" y="4013280"/>
              <a:ext cx="452160" cy="28483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48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9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0" name="CustomShape 5"/>
            <p:cNvSpPr/>
            <p:nvPr/>
          </p:nvSpPr>
          <p:spPr>
            <a:xfrm>
              <a:off x="6891840" y="0"/>
              <a:ext cx="2264400" cy="68616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51" name="CustomShape 6"/>
            <p:cNvSpPr/>
            <p:nvPr/>
          </p:nvSpPr>
          <p:spPr>
            <a:xfrm>
              <a:off x="7205040" y="-8640"/>
              <a:ext cx="1943280" cy="68616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52" name="CustomShape 7"/>
            <p:cNvSpPr/>
            <p:nvPr/>
          </p:nvSpPr>
          <p:spPr>
            <a:xfrm>
              <a:off x="6638040" y="3920040"/>
              <a:ext cx="2508480" cy="29329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53" name="CustomShape 8"/>
            <p:cNvSpPr/>
            <p:nvPr/>
          </p:nvSpPr>
          <p:spPr>
            <a:xfrm>
              <a:off x="7010280" y="-8640"/>
              <a:ext cx="2137680" cy="68616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54" name="CustomShape 9"/>
            <p:cNvSpPr/>
            <p:nvPr/>
          </p:nvSpPr>
          <p:spPr>
            <a:xfrm>
              <a:off x="8295840" y="-8640"/>
              <a:ext cx="852480" cy="68616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55" name="CustomShape 10"/>
            <p:cNvSpPr/>
            <p:nvPr/>
          </p:nvSpPr>
          <p:spPr>
            <a:xfrm>
              <a:off x="8094240" y="-8640"/>
              <a:ext cx="1061640" cy="68616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56" name="CustomShape 11"/>
            <p:cNvSpPr/>
            <p:nvPr/>
          </p:nvSpPr>
          <p:spPr>
            <a:xfrm>
              <a:off x="8068680" y="4893840"/>
              <a:ext cx="1089000" cy="19591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st="25560" dir="5400000" blurRad="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Click to edit the title text format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Click to edit the outline text format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Outline Level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Third Outline Level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Fourth Outline Level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Fifth Outline Level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Sixth Outline Level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Seventh Outline Level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61" name="CustomShape 2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5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6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CustomShape 7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8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9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10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11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10" name="CustomShape 2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5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6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7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8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CustomShape 9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10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11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60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"/>
          <p:cNvGrpSpPr/>
          <p:nvPr/>
        </p:nvGrpSpPr>
        <p:grpSpPr>
          <a:xfrm>
            <a:off x="-8640" y="-8640"/>
            <a:ext cx="9168120" cy="6872040"/>
            <a:chOff x="-8640" y="-8640"/>
            <a:chExt cx="9168120" cy="6872040"/>
          </a:xfrm>
        </p:grpSpPr>
        <p:sp>
          <p:nvSpPr>
            <p:cNvPr id="159" name="CustomShape 2"/>
            <p:cNvSpPr/>
            <p:nvPr/>
          </p:nvSpPr>
          <p:spPr>
            <a:xfrm>
              <a:off x="-8640" y="4013280"/>
              <a:ext cx="453960" cy="28501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5"/>
            <p:cNvSpPr/>
            <p:nvPr/>
          </p:nvSpPr>
          <p:spPr>
            <a:xfrm>
              <a:off x="6891840" y="0"/>
              <a:ext cx="2266200" cy="68634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6"/>
            <p:cNvSpPr/>
            <p:nvPr/>
          </p:nvSpPr>
          <p:spPr>
            <a:xfrm>
              <a:off x="7205040" y="-8640"/>
              <a:ext cx="1945080" cy="68634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7"/>
            <p:cNvSpPr/>
            <p:nvPr/>
          </p:nvSpPr>
          <p:spPr>
            <a:xfrm>
              <a:off x="6638040" y="3920040"/>
              <a:ext cx="2510280" cy="29347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8"/>
            <p:cNvSpPr/>
            <p:nvPr/>
          </p:nvSpPr>
          <p:spPr>
            <a:xfrm>
              <a:off x="7010280" y="-8640"/>
              <a:ext cx="2139480" cy="68634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CustomShape 9"/>
            <p:cNvSpPr/>
            <p:nvPr/>
          </p:nvSpPr>
          <p:spPr>
            <a:xfrm>
              <a:off x="8295840" y="-8640"/>
              <a:ext cx="854280" cy="68634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10"/>
            <p:cNvSpPr/>
            <p:nvPr/>
          </p:nvSpPr>
          <p:spPr>
            <a:xfrm>
              <a:off x="8094240" y="-8640"/>
              <a:ext cx="1063440" cy="68634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CustomShape 11"/>
            <p:cNvSpPr/>
            <p:nvPr/>
          </p:nvSpPr>
          <p:spPr>
            <a:xfrm>
              <a:off x="8068680" y="4893840"/>
              <a:ext cx="1090800" cy="19609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-8640" y="-8640"/>
            <a:ext cx="9168120" cy="6872040"/>
            <a:chOff x="-8640" y="-8640"/>
            <a:chExt cx="9168120" cy="6872040"/>
          </a:xfrm>
        </p:grpSpPr>
        <p:sp>
          <p:nvSpPr>
            <p:cNvPr id="208" name="CustomShape 2"/>
            <p:cNvSpPr/>
            <p:nvPr/>
          </p:nvSpPr>
          <p:spPr>
            <a:xfrm>
              <a:off x="-8640" y="4013280"/>
              <a:ext cx="453960" cy="28501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5"/>
            <p:cNvSpPr/>
            <p:nvPr/>
          </p:nvSpPr>
          <p:spPr>
            <a:xfrm>
              <a:off x="6891840" y="0"/>
              <a:ext cx="2266200" cy="68634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6"/>
            <p:cNvSpPr/>
            <p:nvPr/>
          </p:nvSpPr>
          <p:spPr>
            <a:xfrm>
              <a:off x="7205040" y="-8640"/>
              <a:ext cx="1945080" cy="68634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7"/>
            <p:cNvSpPr/>
            <p:nvPr/>
          </p:nvSpPr>
          <p:spPr>
            <a:xfrm>
              <a:off x="6638040" y="3920040"/>
              <a:ext cx="2510280" cy="29347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8"/>
            <p:cNvSpPr/>
            <p:nvPr/>
          </p:nvSpPr>
          <p:spPr>
            <a:xfrm>
              <a:off x="7010280" y="-8640"/>
              <a:ext cx="2139480" cy="68634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9"/>
            <p:cNvSpPr/>
            <p:nvPr/>
          </p:nvSpPr>
          <p:spPr>
            <a:xfrm>
              <a:off x="8295840" y="-8640"/>
              <a:ext cx="854280" cy="68634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8094240" y="-8640"/>
              <a:ext cx="1063440" cy="68634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11"/>
            <p:cNvSpPr/>
            <p:nvPr/>
          </p:nvSpPr>
          <p:spPr>
            <a:xfrm>
              <a:off x="8068680" y="4893840"/>
              <a:ext cx="1090800" cy="19609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1"/>
          <p:cNvGrpSpPr/>
          <p:nvPr/>
        </p:nvGrpSpPr>
        <p:grpSpPr>
          <a:xfrm>
            <a:off x="-8640" y="-8640"/>
            <a:ext cx="9168120" cy="6872040"/>
            <a:chOff x="-8640" y="-8640"/>
            <a:chExt cx="9168120" cy="6872040"/>
          </a:xfrm>
        </p:grpSpPr>
        <p:sp>
          <p:nvSpPr>
            <p:cNvPr id="257" name="CustomShape 2"/>
            <p:cNvSpPr/>
            <p:nvPr/>
          </p:nvSpPr>
          <p:spPr>
            <a:xfrm>
              <a:off x="-8640" y="4013280"/>
              <a:ext cx="453960" cy="28501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CustomShape 5"/>
            <p:cNvSpPr/>
            <p:nvPr/>
          </p:nvSpPr>
          <p:spPr>
            <a:xfrm>
              <a:off x="6891840" y="0"/>
              <a:ext cx="2266200" cy="68634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CustomShape 6"/>
            <p:cNvSpPr/>
            <p:nvPr/>
          </p:nvSpPr>
          <p:spPr>
            <a:xfrm>
              <a:off x="7205040" y="-8640"/>
              <a:ext cx="1945080" cy="68634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CustomShape 7"/>
            <p:cNvSpPr/>
            <p:nvPr/>
          </p:nvSpPr>
          <p:spPr>
            <a:xfrm>
              <a:off x="6638040" y="3920040"/>
              <a:ext cx="2510280" cy="29347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CustomShape 8"/>
            <p:cNvSpPr/>
            <p:nvPr/>
          </p:nvSpPr>
          <p:spPr>
            <a:xfrm>
              <a:off x="7010280" y="-8640"/>
              <a:ext cx="2139480" cy="68634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CustomShape 9"/>
            <p:cNvSpPr/>
            <p:nvPr/>
          </p:nvSpPr>
          <p:spPr>
            <a:xfrm>
              <a:off x="8295840" y="-8640"/>
              <a:ext cx="854280" cy="68634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CustomShape 10"/>
            <p:cNvSpPr/>
            <p:nvPr/>
          </p:nvSpPr>
          <p:spPr>
            <a:xfrm>
              <a:off x="8094240" y="-8640"/>
              <a:ext cx="1063440" cy="68634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CustomShape 11"/>
            <p:cNvSpPr/>
            <p:nvPr/>
          </p:nvSpPr>
          <p:spPr>
            <a:xfrm>
              <a:off x="8068680" y="4893840"/>
              <a:ext cx="1090800" cy="19609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 1"/>
          <p:cNvGrpSpPr/>
          <p:nvPr/>
        </p:nvGrpSpPr>
        <p:grpSpPr>
          <a:xfrm>
            <a:off x="-8640" y="-8640"/>
            <a:ext cx="9168120" cy="6872040"/>
            <a:chOff x="-8640" y="-8640"/>
            <a:chExt cx="9168120" cy="6872040"/>
          </a:xfrm>
        </p:grpSpPr>
        <p:sp>
          <p:nvSpPr>
            <p:cNvPr id="306" name="CustomShape 2"/>
            <p:cNvSpPr/>
            <p:nvPr/>
          </p:nvSpPr>
          <p:spPr>
            <a:xfrm>
              <a:off x="-8640" y="4013280"/>
              <a:ext cx="453960" cy="28501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CustomShape 5"/>
            <p:cNvSpPr/>
            <p:nvPr/>
          </p:nvSpPr>
          <p:spPr>
            <a:xfrm>
              <a:off x="6891840" y="0"/>
              <a:ext cx="2266200" cy="68634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CustomShape 6"/>
            <p:cNvSpPr/>
            <p:nvPr/>
          </p:nvSpPr>
          <p:spPr>
            <a:xfrm>
              <a:off x="7205040" y="-8640"/>
              <a:ext cx="1945080" cy="68634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7"/>
            <p:cNvSpPr/>
            <p:nvPr/>
          </p:nvSpPr>
          <p:spPr>
            <a:xfrm>
              <a:off x="6638040" y="3920040"/>
              <a:ext cx="2510280" cy="29347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2" name="CustomShape 8"/>
            <p:cNvSpPr/>
            <p:nvPr/>
          </p:nvSpPr>
          <p:spPr>
            <a:xfrm>
              <a:off x="7010280" y="-8640"/>
              <a:ext cx="2139480" cy="68634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3" name="CustomShape 9"/>
            <p:cNvSpPr/>
            <p:nvPr/>
          </p:nvSpPr>
          <p:spPr>
            <a:xfrm>
              <a:off x="8295840" y="-8640"/>
              <a:ext cx="854280" cy="68634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4" name="CustomShape 10"/>
            <p:cNvSpPr/>
            <p:nvPr/>
          </p:nvSpPr>
          <p:spPr>
            <a:xfrm>
              <a:off x="8094240" y="-8640"/>
              <a:ext cx="1063440" cy="68634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CustomShape 11"/>
            <p:cNvSpPr/>
            <p:nvPr/>
          </p:nvSpPr>
          <p:spPr>
            <a:xfrm>
              <a:off x="8068680" y="4893840"/>
              <a:ext cx="1090800" cy="19609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1"/>
          <p:cNvGrpSpPr/>
          <p:nvPr/>
        </p:nvGrpSpPr>
        <p:grpSpPr>
          <a:xfrm>
            <a:off x="-8640" y="-8640"/>
            <a:ext cx="9168120" cy="6872040"/>
            <a:chOff x="-8640" y="-8640"/>
            <a:chExt cx="9168120" cy="6872040"/>
          </a:xfrm>
        </p:grpSpPr>
        <p:sp>
          <p:nvSpPr>
            <p:cNvPr id="355" name="CustomShape 2"/>
            <p:cNvSpPr/>
            <p:nvPr/>
          </p:nvSpPr>
          <p:spPr>
            <a:xfrm>
              <a:off x="-8640" y="4013280"/>
              <a:ext cx="453960" cy="28501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" name="CustomShape 5"/>
            <p:cNvSpPr/>
            <p:nvPr/>
          </p:nvSpPr>
          <p:spPr>
            <a:xfrm>
              <a:off x="6891840" y="0"/>
              <a:ext cx="2266200" cy="68634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CustomShape 6"/>
            <p:cNvSpPr/>
            <p:nvPr/>
          </p:nvSpPr>
          <p:spPr>
            <a:xfrm>
              <a:off x="7205040" y="-8640"/>
              <a:ext cx="1945080" cy="68634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CustomShape 7"/>
            <p:cNvSpPr/>
            <p:nvPr/>
          </p:nvSpPr>
          <p:spPr>
            <a:xfrm>
              <a:off x="6638040" y="3920040"/>
              <a:ext cx="2510280" cy="29347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CustomShape 8"/>
            <p:cNvSpPr/>
            <p:nvPr/>
          </p:nvSpPr>
          <p:spPr>
            <a:xfrm>
              <a:off x="7010280" y="-8640"/>
              <a:ext cx="2139480" cy="68634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CustomShape 9"/>
            <p:cNvSpPr/>
            <p:nvPr/>
          </p:nvSpPr>
          <p:spPr>
            <a:xfrm>
              <a:off x="8295840" y="-8640"/>
              <a:ext cx="854280" cy="68634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CustomShape 10"/>
            <p:cNvSpPr/>
            <p:nvPr/>
          </p:nvSpPr>
          <p:spPr>
            <a:xfrm>
              <a:off x="8094240" y="-8640"/>
              <a:ext cx="1063440" cy="68634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CustomShape 11"/>
            <p:cNvSpPr/>
            <p:nvPr/>
          </p:nvSpPr>
          <p:spPr>
            <a:xfrm>
              <a:off x="8068680" y="4893840"/>
              <a:ext cx="1090800" cy="19609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roup 1"/>
          <p:cNvGrpSpPr/>
          <p:nvPr/>
        </p:nvGrpSpPr>
        <p:grpSpPr>
          <a:xfrm>
            <a:off x="-8640" y="-8640"/>
            <a:ext cx="9168120" cy="6872040"/>
            <a:chOff x="-8640" y="-8640"/>
            <a:chExt cx="9168120" cy="6872040"/>
          </a:xfrm>
        </p:grpSpPr>
        <p:sp>
          <p:nvSpPr>
            <p:cNvPr id="404" name="CustomShape 2"/>
            <p:cNvSpPr/>
            <p:nvPr/>
          </p:nvSpPr>
          <p:spPr>
            <a:xfrm>
              <a:off x="-8640" y="4013280"/>
              <a:ext cx="453960" cy="285012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0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" name="CustomShape 5"/>
            <p:cNvSpPr/>
            <p:nvPr/>
          </p:nvSpPr>
          <p:spPr>
            <a:xfrm>
              <a:off x="6891840" y="0"/>
              <a:ext cx="2266200" cy="686340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08" name="CustomShape 6"/>
            <p:cNvSpPr/>
            <p:nvPr/>
          </p:nvSpPr>
          <p:spPr>
            <a:xfrm>
              <a:off x="7205040" y="-8640"/>
              <a:ext cx="1945080" cy="686340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09" name="CustomShape 7"/>
            <p:cNvSpPr/>
            <p:nvPr/>
          </p:nvSpPr>
          <p:spPr>
            <a:xfrm>
              <a:off x="6638040" y="3920040"/>
              <a:ext cx="2510280" cy="29347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10" name="CustomShape 8"/>
            <p:cNvSpPr/>
            <p:nvPr/>
          </p:nvSpPr>
          <p:spPr>
            <a:xfrm>
              <a:off x="7010280" y="-8640"/>
              <a:ext cx="2139480" cy="686340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11" name="CustomShape 9"/>
            <p:cNvSpPr/>
            <p:nvPr/>
          </p:nvSpPr>
          <p:spPr>
            <a:xfrm>
              <a:off x="8295840" y="-8640"/>
              <a:ext cx="854280" cy="686340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12" name="CustomShape 10"/>
            <p:cNvSpPr/>
            <p:nvPr/>
          </p:nvSpPr>
          <p:spPr>
            <a:xfrm>
              <a:off x="8094240" y="-8640"/>
              <a:ext cx="1063440" cy="686340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2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13" name="CustomShape 11"/>
            <p:cNvSpPr/>
            <p:nvPr/>
          </p:nvSpPr>
          <p:spPr>
            <a:xfrm>
              <a:off x="8068680" y="4893840"/>
              <a:ext cx="1090800" cy="196092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9360">
              <a:noFill/>
            </a:ln>
            <a:effectLst>
              <a:outerShdw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hyperlink" Target="https://www.researchgate.net/figure/Overview-of-the-nine-technological-pillars-of-Industry-40_fig2_346901544" TargetMode="Externa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hyperlink" Target="https://www.oecd.org/innovation/the-digital-transformation-of-smes-bdb9256a-en.htm" TargetMode="Externa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uob.com.sg/business/sme-hub/insights/sme-digitalise.page" TargetMode="External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jpeg"/><Relationship Id="rId4" Type="http://schemas.openxmlformats.org/officeDocument/2006/relationships/hyperlink" Target="https://spravochnick.ru/informatika/cifrovye_tehnologii_v_biznese/" TargetMode="External"/><Relationship Id="rId5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hyperlink" Target="https://doczilla.pro/ru/blog/digital_business_transformation/" TargetMode="External"/><Relationship Id="rId4" Type="http://schemas.openxmlformats.org/officeDocument/2006/relationships/image" Target="../media/image43.jpeg"/><Relationship Id="rId5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hyperlink" Target="https://unece.org/sites/default/files/2020-12/E_&#1057;&#1087;&#1088;&#1072;&#1074;&#1086;&#1095;&#1085;&#1099;&#1081;_&#1076;&#1086;&#1082;&#1091;&#1084;&#1077;&#1085;&#1090;_-_&#1056;&#1045;&#1040;&#1051;&#1048;&#1047;&#1040;&#1062;&#1048;&#1071;_&#1062;&#1048;&#1060;&#1056;&#1054;&#1042;&#1054;&#1043;&#1054;_&#1055;&#1054;&#1058;&#1045;&#1053;&#1062;&#1048;&#1040;&#1051;&#1040;_&#1042;_&#1057;&#1045;&#1042;&#1045;&#1056;&#1053;&#1054;&#1049;_&#1048;_&#1062;&#1045;&#1053;&#1058;&#1056;&#1040;&#1051;&#1068;&#1053;&#1054;&#1049;_&#1040;&#1047;&#1048;&#1048;.pdf" TargetMode="External"/><Relationship Id="rId4" Type="http://schemas.openxmlformats.org/officeDocument/2006/relationships/image" Target="../media/image46.jpeg"/><Relationship Id="rId5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hyperlink" Target="https://eternalhost.net/blog/perevody/tsifrovye-tehnologii-v-biznese" TargetMode="External"/><Relationship Id="rId4" Type="http://schemas.openxmlformats.org/officeDocument/2006/relationships/image" Target="../media/image49.jpeg"/><Relationship Id="rId5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hyperlink" Target="https://finzz.ru/cepochka-cennostej-portera-primer-kak-postroit.html" TargetMode="External"/><Relationship Id="rId4" Type="http://schemas.openxmlformats.org/officeDocument/2006/relationships/image" Target="../media/image52.jpeg"/><Relationship Id="rId5" Type="http://schemas.openxmlformats.org/officeDocument/2006/relationships/hyperlink" Target="https://ru.wikipedia.org/wiki/&#1062;&#1077;&#1087;&#1086;&#1095;&#1082;&#1072;_&#1094;&#1077;&#1085;&#1085;&#1086;&#1089;&#1090;&#1080;" TargetMode="External"/><Relationship Id="rId6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hyperlink" Target="https://actualmarketing.ru/tools/tsepochka-tsennostey/" TargetMode="External"/><Relationship Id="rId4" Type="http://schemas.openxmlformats.org/officeDocument/2006/relationships/image" Target="../media/image55.jpeg"/><Relationship Id="rId5" Type="http://schemas.openxmlformats.org/officeDocument/2006/relationships/slideLayout" Target="../slideLayouts/slideLayout7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hyperlink" Target="https://online.zakon.kz/Document/?doc_id=35137989" TargetMode="External"/><Relationship Id="rId4" Type="http://schemas.openxmlformats.org/officeDocument/2006/relationships/image" Target="../media/image58.jpeg"/><Relationship Id="rId5" Type="http://schemas.openxmlformats.org/officeDocument/2006/relationships/slideLayout" Target="../slideLayouts/slideLayout8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hyperlink" Target="https://e-management.guu.ru/jour/article/view/96?locale=ru_RU" TargetMode="External"/><Relationship Id="rId4" Type="http://schemas.openxmlformats.org/officeDocument/2006/relationships/image" Target="../media/image61.jpeg"/><Relationship Id="rId5" Type="http://schemas.openxmlformats.org/officeDocument/2006/relationships/slideLayout" Target="../slideLayouts/slideLayout9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hyperlink" Target="https://aif.ru/society/opinion/cifrovaya_transformaciya_v_prakticheskih_sovetah" TargetMode="External"/><Relationship Id="rId4" Type="http://schemas.openxmlformats.org/officeDocument/2006/relationships/image" Target="../media/image64.jpeg"/><Relationship Id="rId5" Type="http://schemas.openxmlformats.org/officeDocument/2006/relationships/slideLayout" Target="../slideLayouts/slideLayout10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hyperlink" Target="https://processmi.com/blog/czifrovaya-transformacziya-biznesa-pyat-realnyh-primerov/" TargetMode="External"/><Relationship Id="rId4" Type="http://schemas.openxmlformats.org/officeDocument/2006/relationships/image" Target="../media/image67.jpeg"/><Relationship Id="rId5" Type="http://schemas.openxmlformats.org/officeDocument/2006/relationships/slideLayout" Target="../slideLayouts/slideLayout12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hyperlink" Target="https://inbusiness.kz/ru/news/kak-tolsteet-onlajn-koshelek" TargetMode="External"/><Relationship Id="rId4" Type="http://schemas.openxmlformats.org/officeDocument/2006/relationships/image" Target="../media/image70.jpeg"/><Relationship Id="rId5" Type="http://schemas.openxmlformats.org/officeDocument/2006/relationships/slideLayout" Target="../slideLayouts/slideLayout13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145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6" Type="http://schemas.openxmlformats.org/officeDocument/2006/relationships/slideLayout" Target="../slideLayouts/slideLayout157.xml"/><Relationship Id="rId7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slideLayout" Target="../slideLayouts/slideLayout169.xml"/><Relationship Id="rId5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hyperlink" Target="https://asana.com/resources/competitive-analysis-example" TargetMode="External"/><Relationship Id="rId5" Type="http://schemas.openxmlformats.org/officeDocument/2006/relationships/slideLayout" Target="../slideLayouts/slideLayout181.xml"/><Relationship Id="rId6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3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hyperlink" Target="https://technofaq.org/posts/2020/09/5-tips-to-spend-business-budget-wisely-on-digital-marketing/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hyperlink" Target="https://wedevs.com/blog/266954/future-ecommerce-trends" TargetMode="Externa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29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hyperlink" Target="https://www.researchgate.net/figure/Industry-40-Key-concepts-and-digital-technologies-source-Image-created-by-author-C_fig1_349974274" TargetMode="Externa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Picture 2_0" descr="ADB Institute (ADBI) | Asian Development Bank"/>
          <p:cNvPicPr/>
          <p:nvPr/>
        </p:nvPicPr>
        <p:blipFill>
          <a:blip r:embed="rId1"/>
          <a:stretch/>
        </p:blipFill>
        <p:spPr>
          <a:xfrm>
            <a:off x="2340000" y="468720"/>
            <a:ext cx="4710600" cy="967320"/>
          </a:xfrm>
          <a:prstGeom prst="rect">
            <a:avLst/>
          </a:prstGeom>
          <a:ln w="0">
            <a:noFill/>
          </a:ln>
        </p:spPr>
      </p:pic>
      <p:sp>
        <p:nvSpPr>
          <p:cNvPr id="802" name="CustomShape 1"/>
          <p:cNvSpPr/>
          <p:nvPr/>
        </p:nvSpPr>
        <p:spPr>
          <a:xfrm>
            <a:off x="2433240" y="1677240"/>
            <a:ext cx="4582800" cy="12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18036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Enabling a conducive environment for the digital economy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  <a:tabLst>
                <a:tab algn="l" pos="18036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Client Country : Kyrgyzstan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  <a:tabLst>
                <a:tab algn="l" pos="180360"/>
              </a:tabLst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803" name="CustomShape 2"/>
          <p:cNvSpPr/>
          <p:nvPr/>
        </p:nvSpPr>
        <p:spPr>
          <a:xfrm>
            <a:off x="-8280" y="5580000"/>
            <a:ext cx="7782840" cy="865800"/>
          </a:xfrm>
          <a:prstGeom prst="rect">
            <a:avLst/>
          </a:prstGeom>
          <a:solidFill>
            <a:srgbClr val="729fcf"/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804" name="Picture 607" descr=""/>
          <p:cNvPicPr/>
          <p:nvPr/>
        </p:nvPicPr>
        <p:blipFill>
          <a:blip r:embed="rId2"/>
          <a:stretch/>
        </p:blipFill>
        <p:spPr>
          <a:xfrm>
            <a:off x="2725200" y="2700000"/>
            <a:ext cx="3570840" cy="215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CustomShape 1"/>
          <p:cNvSpPr/>
          <p:nvPr/>
        </p:nvSpPr>
        <p:spPr>
          <a:xfrm>
            <a:off x="360000" y="360000"/>
            <a:ext cx="6345720" cy="6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Digital platforms </a:t>
            </a:r>
            <a:endParaRPr b="0" lang="es-ES" sz="3200" spc="-1" strike="noStrike">
              <a:latin typeface="Arial"/>
            </a:endParaRPr>
          </a:p>
        </p:txBody>
      </p:sp>
      <p:pic>
        <p:nvPicPr>
          <p:cNvPr id="884" name="Content Placeholder 3" descr=""/>
          <p:cNvPicPr/>
          <p:nvPr/>
        </p:nvPicPr>
        <p:blipFill>
          <a:blip r:embed="rId1"/>
          <a:stretch/>
        </p:blipFill>
        <p:spPr>
          <a:xfrm>
            <a:off x="418680" y="1221840"/>
            <a:ext cx="4800600" cy="4537440"/>
          </a:xfrm>
          <a:prstGeom prst="rect">
            <a:avLst/>
          </a:prstGeom>
          <a:ln w="0">
            <a:noFill/>
          </a:ln>
        </p:spPr>
      </p:pic>
      <p:sp>
        <p:nvSpPr>
          <p:cNvPr id="885" name="CustomShape 2"/>
          <p:cNvSpPr/>
          <p:nvPr/>
        </p:nvSpPr>
        <p:spPr>
          <a:xfrm>
            <a:off x="360000" y="6300000"/>
            <a:ext cx="41392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Trebuchet MS"/>
                <a:ea typeface="DejaVu Sans"/>
              </a:rPr>
              <a:t>Source: </a:t>
            </a:r>
            <a:br/>
            <a:r>
              <a:rPr b="0" lang="en-AU" sz="8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2"/>
              </a:rPr>
              <a:t>https://www.researchgate.net/figure/Overview-of-the-nine-technological-pillars-of-Industry-40_fig2_346901544</a:t>
            </a:r>
            <a:endParaRPr b="0" lang="es-ES" sz="800" spc="-1" strike="noStrike">
              <a:latin typeface="Arial"/>
            </a:endParaRPr>
          </a:p>
        </p:txBody>
      </p:sp>
      <p:grpSp>
        <p:nvGrpSpPr>
          <p:cNvPr id="886" name="Group 3"/>
          <p:cNvGrpSpPr/>
          <p:nvPr/>
        </p:nvGrpSpPr>
        <p:grpSpPr>
          <a:xfrm>
            <a:off x="8245440" y="73440"/>
            <a:ext cx="896400" cy="1292400"/>
            <a:chOff x="8245440" y="73440"/>
            <a:chExt cx="896400" cy="1292400"/>
          </a:xfrm>
        </p:grpSpPr>
        <p:pic>
          <p:nvPicPr>
            <p:cNvPr id="887" name="Picture 708" descr=""/>
            <p:cNvPicPr/>
            <p:nvPr/>
          </p:nvPicPr>
          <p:blipFill>
            <a:blip r:embed="rId3"/>
            <a:stretch/>
          </p:blipFill>
          <p:spPr>
            <a:xfrm>
              <a:off x="8329320" y="7344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8" name="Picture 709" descr=""/>
            <p:cNvPicPr/>
            <p:nvPr/>
          </p:nvPicPr>
          <p:blipFill>
            <a:blip r:embed="rId4"/>
            <a:stretch/>
          </p:blipFill>
          <p:spPr>
            <a:xfrm>
              <a:off x="8245440" y="83304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89" name="CustomShape 4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890" name="CustomShape 5"/>
          <p:cNvSpPr/>
          <p:nvPr/>
        </p:nvSpPr>
        <p:spPr>
          <a:xfrm>
            <a:off x="5220000" y="2097720"/>
            <a:ext cx="3059280" cy="27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1600" spc="-1" strike="noStrike">
                <a:solidFill>
                  <a:srgbClr val="000000"/>
                </a:solidFill>
                <a:latin typeface="Trebuchet MS"/>
                <a:ea typeface="DejaVu Sans"/>
              </a:rPr>
              <a:t>There are various digital platforms for SME’s and governments to take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AU" sz="1600" spc="-1" strike="noStrike">
                <a:solidFill>
                  <a:srgbClr val="000000"/>
                </a:solidFill>
                <a:latin typeface="Trebuchet MS"/>
                <a:ea typeface="DejaVu Sans"/>
              </a:rPr>
              <a:t>advantage of IT.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AU" sz="1600" spc="-1" strike="noStrike">
                <a:solidFill>
                  <a:srgbClr val="000000"/>
                </a:solidFill>
                <a:latin typeface="Trebuchet MS"/>
                <a:ea typeface="DejaVu Sans"/>
              </a:rPr>
              <a:t>But also the same available  technologies can be used to deliver E-commerce goods and services.</a:t>
            </a:r>
            <a:endParaRPr b="0" lang="es-E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ustomShape 1"/>
          <p:cNvSpPr/>
          <p:nvPr/>
        </p:nvSpPr>
        <p:spPr>
          <a:xfrm>
            <a:off x="360000" y="360000"/>
            <a:ext cx="6345720" cy="13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Are you ready for digital technology platforms?</a:t>
            </a:r>
            <a:endParaRPr b="0" lang="es-ES" sz="3200" spc="-1" strike="noStrike">
              <a:latin typeface="Arial"/>
            </a:endParaRPr>
          </a:p>
        </p:txBody>
      </p:sp>
      <p:pic>
        <p:nvPicPr>
          <p:cNvPr id="892" name="Content Placeholder 3" descr=""/>
          <p:cNvPicPr/>
          <p:nvPr/>
        </p:nvPicPr>
        <p:blipFill>
          <a:blip r:embed="rId1"/>
          <a:stretch/>
        </p:blipFill>
        <p:spPr>
          <a:xfrm>
            <a:off x="699840" y="2291760"/>
            <a:ext cx="6499800" cy="3925440"/>
          </a:xfrm>
          <a:prstGeom prst="rect">
            <a:avLst/>
          </a:prstGeom>
          <a:ln w="0">
            <a:noFill/>
          </a:ln>
        </p:spPr>
      </p:pic>
      <p:sp>
        <p:nvSpPr>
          <p:cNvPr id="893" name="CustomShape 2"/>
          <p:cNvSpPr/>
          <p:nvPr/>
        </p:nvSpPr>
        <p:spPr>
          <a:xfrm>
            <a:off x="0" y="6435720"/>
            <a:ext cx="46792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Trebuchet MS"/>
                <a:ea typeface="DejaVu Sans"/>
              </a:rPr>
              <a:t>Source: </a:t>
            </a:r>
            <a:br/>
            <a:r>
              <a:rPr b="0" lang="en-AU" sz="8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2"/>
              </a:rPr>
              <a:t>https://www.oecd.org/innovation/the-digital-transformation-of-smes-bdb9256a-en.htm</a:t>
            </a:r>
            <a:endParaRPr b="0" lang="es-ES" sz="800" spc="-1" strike="noStrike">
              <a:latin typeface="Arial"/>
            </a:endParaRPr>
          </a:p>
        </p:txBody>
      </p:sp>
      <p:grpSp>
        <p:nvGrpSpPr>
          <p:cNvPr id="894" name="Group 3"/>
          <p:cNvGrpSpPr/>
          <p:nvPr/>
        </p:nvGrpSpPr>
        <p:grpSpPr>
          <a:xfrm>
            <a:off x="8245440" y="73440"/>
            <a:ext cx="896400" cy="1292400"/>
            <a:chOff x="8245440" y="73440"/>
            <a:chExt cx="896400" cy="1292400"/>
          </a:xfrm>
        </p:grpSpPr>
        <p:pic>
          <p:nvPicPr>
            <p:cNvPr id="895" name="Picture 717" descr=""/>
            <p:cNvPicPr/>
            <p:nvPr/>
          </p:nvPicPr>
          <p:blipFill>
            <a:blip r:embed="rId3"/>
            <a:stretch/>
          </p:blipFill>
          <p:spPr>
            <a:xfrm>
              <a:off x="8329320" y="7344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6" name="Picture 718" descr=""/>
            <p:cNvPicPr/>
            <p:nvPr/>
          </p:nvPicPr>
          <p:blipFill>
            <a:blip r:embed="rId4"/>
            <a:stretch/>
          </p:blipFill>
          <p:spPr>
            <a:xfrm>
              <a:off x="8245440" y="83304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97" name="CustomShape 4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898" name="CustomShape 5"/>
          <p:cNvSpPr/>
          <p:nvPr/>
        </p:nvSpPr>
        <p:spPr>
          <a:xfrm>
            <a:off x="548280" y="1562760"/>
            <a:ext cx="6659280" cy="62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How prepared are you to be fully capable to perform in an e-commerce environment?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CustomShape 1"/>
          <p:cNvSpPr/>
          <p:nvPr/>
        </p:nvSpPr>
        <p:spPr>
          <a:xfrm>
            <a:off x="176400" y="6356520"/>
            <a:ext cx="45871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Trebuchet MS"/>
                <a:ea typeface="DejaVu Sans"/>
              </a:rPr>
              <a:t>Source: </a:t>
            </a:r>
            <a:endParaRPr b="0" lang="es-ES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AU" sz="8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1"/>
              </a:rPr>
              <a:t>https://www.uob.com.sg/business/sme-hub/insights/sme-digitalise.page</a:t>
            </a:r>
            <a:endParaRPr b="0" lang="es-ES" sz="800" spc="-1" strike="noStrike">
              <a:latin typeface="Arial"/>
            </a:endParaRPr>
          </a:p>
        </p:txBody>
      </p:sp>
      <p:pic>
        <p:nvPicPr>
          <p:cNvPr id="900" name="Picture 5" descr=""/>
          <p:cNvPicPr/>
          <p:nvPr/>
        </p:nvPicPr>
        <p:blipFill>
          <a:blip r:embed="rId2"/>
          <a:stretch/>
        </p:blipFill>
        <p:spPr>
          <a:xfrm>
            <a:off x="1260000" y="900000"/>
            <a:ext cx="6345720" cy="5399280"/>
          </a:xfrm>
          <a:prstGeom prst="rect">
            <a:avLst/>
          </a:prstGeom>
          <a:ln w="0">
            <a:noFill/>
          </a:ln>
        </p:spPr>
      </p:pic>
      <p:grpSp>
        <p:nvGrpSpPr>
          <p:cNvPr id="901" name="Group 2"/>
          <p:cNvGrpSpPr/>
          <p:nvPr/>
        </p:nvGrpSpPr>
        <p:grpSpPr>
          <a:xfrm>
            <a:off x="8245440" y="73440"/>
            <a:ext cx="896400" cy="1292400"/>
            <a:chOff x="8245440" y="73440"/>
            <a:chExt cx="896400" cy="1292400"/>
          </a:xfrm>
        </p:grpSpPr>
        <p:pic>
          <p:nvPicPr>
            <p:cNvPr id="902" name="Picture 733" descr=""/>
            <p:cNvPicPr/>
            <p:nvPr/>
          </p:nvPicPr>
          <p:blipFill>
            <a:blip r:embed="rId3"/>
            <a:stretch/>
          </p:blipFill>
          <p:spPr>
            <a:xfrm>
              <a:off x="8329320" y="7344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3" name="Picture 734" descr=""/>
            <p:cNvPicPr/>
            <p:nvPr/>
          </p:nvPicPr>
          <p:blipFill>
            <a:blip r:embed="rId4"/>
            <a:stretch/>
          </p:blipFill>
          <p:spPr>
            <a:xfrm>
              <a:off x="8245440" y="83304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4" name="CustomShape 3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905" name="CustomShape 4"/>
          <p:cNvSpPr/>
          <p:nvPr/>
        </p:nvSpPr>
        <p:spPr>
          <a:xfrm>
            <a:off x="360000" y="360000"/>
            <a:ext cx="6345720" cy="13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3600" spc="-1" strike="noStrike">
                <a:solidFill>
                  <a:srgbClr val="5fcbef"/>
                </a:solidFill>
                <a:latin typeface="Trebuchet MS"/>
                <a:ea typeface="DejaVu Sans"/>
              </a:rPr>
              <a:t>The digital transformation</a:t>
            </a:r>
            <a:endParaRPr b="0" lang="es-E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Conclusions for Module 2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08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09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10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911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CustomShape 7"/>
          <p:cNvSpPr/>
          <p:nvPr/>
        </p:nvSpPr>
        <p:spPr>
          <a:xfrm>
            <a:off x="785160" y="1231200"/>
            <a:ext cx="7570440" cy="34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0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Even with the support of IT, a business is a business</a:t>
            </a:r>
            <a:endParaRPr b="0" lang="es-ES" sz="16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There is a process called Digital Transformation that you need to be aware of.</a:t>
            </a:r>
            <a:endParaRPr b="0" lang="es-ES" sz="16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You should integrate human roles in IT platforms or tools.</a:t>
            </a:r>
            <a:endParaRPr b="0" lang="es-ES" sz="16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There are many platforms and technologies you need to know as they may be of use in your e-commerce business processes.</a:t>
            </a:r>
            <a:endParaRPr b="0" lang="es-ES" sz="16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You should understand and impact where the market is expecting due to the use of IT platforms and tools and adapt your organization to it.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913" name="CustomShape 8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914" name="Group 9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915" name="Picture 747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6" name="Picture 748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17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pic>
        <p:nvPicPr>
          <p:cNvPr id="918" name="Picture 750" descr=""/>
          <p:cNvPicPr/>
          <p:nvPr/>
        </p:nvPicPr>
        <p:blipFill>
          <a:blip r:embed="rId3"/>
          <a:stretch/>
        </p:blipFill>
        <p:spPr>
          <a:xfrm>
            <a:off x="2340000" y="4140000"/>
            <a:ext cx="3778200" cy="197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CustomShape 1"/>
          <p:cNvSpPr/>
          <p:nvPr/>
        </p:nvSpPr>
        <p:spPr>
          <a:xfrm>
            <a:off x="0" y="2124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0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21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22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23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924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5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926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927" name="Picture 760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8" name="Picture 761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29" name="CustomShape 9"/>
          <p:cNvSpPr/>
          <p:nvPr/>
        </p:nvSpPr>
        <p:spPr>
          <a:xfrm>
            <a:off x="720000" y="1800000"/>
            <a:ext cx="5938920" cy="20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Find in the following slides, more resources, images and diagrams which may help you in extending and completing your knowledge about the contents on this module.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You can use them as complement of the key resources already given.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930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2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33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34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35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936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7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938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939" name="Picture 773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40" name="Picture 774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41" name="CustomShape 9"/>
          <p:cNvSpPr/>
          <p:nvPr/>
        </p:nvSpPr>
        <p:spPr>
          <a:xfrm>
            <a:off x="720360" y="162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Digital Technologies in Business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942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pic>
        <p:nvPicPr>
          <p:cNvPr id="943" name="Picture 777" descr=""/>
          <p:cNvPicPr/>
          <p:nvPr/>
        </p:nvPicPr>
        <p:blipFill>
          <a:blip r:embed="rId3"/>
          <a:stretch/>
        </p:blipFill>
        <p:spPr>
          <a:xfrm>
            <a:off x="3129480" y="2362320"/>
            <a:ext cx="2874960" cy="2113200"/>
          </a:xfrm>
          <a:prstGeom prst="rect">
            <a:avLst/>
          </a:prstGeom>
          <a:ln w="0">
            <a:noFill/>
          </a:ln>
        </p:spPr>
      </p:pic>
      <p:sp>
        <p:nvSpPr>
          <p:cNvPr id="944" name="CustomShape 11"/>
          <p:cNvSpPr/>
          <p:nvPr/>
        </p:nvSpPr>
        <p:spPr>
          <a:xfrm>
            <a:off x="720000" y="486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Review the set of last-generation IT technologies which may be of help in boosting your e-commerce idea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sp>
        <p:nvSpPr>
          <p:cNvPr id="945" name="CustomShape 12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3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4"/>
              </a:rPr>
              <a:t>https://spravochnick.ru/informatika/cifrovye_tehnologii_v_biznese/</a:t>
            </a:r>
            <a:endParaRPr b="0" lang="es-ES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CustomShape 1"/>
          <p:cNvSpPr/>
          <p:nvPr/>
        </p:nvSpPr>
        <p:spPr>
          <a:xfrm>
            <a:off x="-252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7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48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49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50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951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2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953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954" name="Picture 788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5" name="Picture 789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56" name="CustomShape 9"/>
          <p:cNvSpPr/>
          <p:nvPr/>
        </p:nvSpPr>
        <p:spPr>
          <a:xfrm>
            <a:off x="720360" y="162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Business Digital Transformation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957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958" name="CustomShape 11"/>
          <p:cNvSpPr/>
          <p:nvPr/>
        </p:nvSpPr>
        <p:spPr>
          <a:xfrm>
            <a:off x="720000" y="486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All you need to have in mind to move from a traditional business model into a digitally holded business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sp>
        <p:nvSpPr>
          <p:cNvPr id="959" name="CustomShape 12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3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https://doczilla.pro/ru/blog/digital_business_transformation/</a:t>
            </a:r>
            <a:endParaRPr b="0" lang="es-ES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300" spc="-1" strike="noStrike">
              <a:latin typeface="Arial"/>
            </a:endParaRPr>
          </a:p>
        </p:txBody>
      </p:sp>
      <p:pic>
        <p:nvPicPr>
          <p:cNvPr id="960" name="Picture 794" descr=""/>
          <p:cNvPicPr/>
          <p:nvPr/>
        </p:nvPicPr>
        <p:blipFill>
          <a:blip r:embed="rId4"/>
          <a:stretch/>
        </p:blipFill>
        <p:spPr>
          <a:xfrm>
            <a:off x="2746440" y="2160000"/>
            <a:ext cx="2832840" cy="258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2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63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64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65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968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969" name="Picture 804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0" name="Picture 805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71" name="CustomShape 9"/>
          <p:cNvSpPr/>
          <p:nvPr/>
        </p:nvSpPr>
        <p:spPr>
          <a:xfrm>
            <a:off x="720360" y="162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Implementation of digital capacity in northern and central Asia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972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973" name="CustomShape 11"/>
          <p:cNvSpPr/>
          <p:nvPr/>
        </p:nvSpPr>
        <p:spPr>
          <a:xfrm>
            <a:off x="720000" y="486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Have a look to this report of UNECE and get a full picture of the “State of Art” about e-business in Central Asia.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sp>
        <p:nvSpPr>
          <p:cNvPr id="974" name="CustomShape 12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3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E_Справочный_документ_-_РЕАЛИЗАЦИЯ_ЦИФРОВОГО_ПОТЕНЦИАЛА_В_СЕВЕРНОЙ_И_ЦЕНТРАЛЬНОЙ_АЗИИ</a:t>
            </a:r>
            <a:endParaRPr b="0" lang="es-ES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300" spc="-1" strike="noStrike">
              <a:latin typeface="Arial"/>
            </a:endParaRPr>
          </a:p>
        </p:txBody>
      </p:sp>
      <p:pic>
        <p:nvPicPr>
          <p:cNvPr id="975" name="Picture 810" descr=""/>
          <p:cNvPicPr/>
          <p:nvPr/>
        </p:nvPicPr>
        <p:blipFill>
          <a:blip r:embed="rId4"/>
          <a:stretch/>
        </p:blipFill>
        <p:spPr>
          <a:xfrm>
            <a:off x="1855080" y="2339280"/>
            <a:ext cx="4804200" cy="23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7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78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79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80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983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984" name="Picture 820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5" name="Picture 821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86" name="CustomShape 9"/>
          <p:cNvSpPr/>
          <p:nvPr/>
        </p:nvSpPr>
        <p:spPr>
          <a:xfrm>
            <a:off x="720360" y="162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Digital Technologies in Business: What to use to deal with the crisis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987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988" name="CustomShape 11"/>
          <p:cNvSpPr/>
          <p:nvPr/>
        </p:nvSpPr>
        <p:spPr>
          <a:xfrm>
            <a:off x="720000" y="486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Have a look to this report of UNECE and get a full picture of the “State of Art” about e-business in Central Asia.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sp>
        <p:nvSpPr>
          <p:cNvPr id="989" name="CustomShape 12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3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https://eternalhost.net/blog/perevody/tsifrovye-tehnologii-v-biznese</a:t>
            </a:r>
            <a:endParaRPr b="0" lang="es-ES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300" spc="-1" strike="noStrike">
              <a:latin typeface="Arial"/>
            </a:endParaRPr>
          </a:p>
        </p:txBody>
      </p:sp>
      <p:pic>
        <p:nvPicPr>
          <p:cNvPr id="990" name="Picture 826" descr=""/>
          <p:cNvPicPr/>
          <p:nvPr/>
        </p:nvPicPr>
        <p:blipFill>
          <a:blip r:embed="rId4"/>
          <a:stretch/>
        </p:blipFill>
        <p:spPr>
          <a:xfrm>
            <a:off x="3060000" y="2306520"/>
            <a:ext cx="2879280" cy="234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2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93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94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95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996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7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998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999" name="Picture 836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0" name="Picture 837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01" name="CustomShape 9"/>
          <p:cNvSpPr/>
          <p:nvPr/>
        </p:nvSpPr>
        <p:spPr>
          <a:xfrm>
            <a:off x="720360" y="162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value chain in Porter’s model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02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003" name="CustomShape 11"/>
          <p:cNvSpPr/>
          <p:nvPr/>
        </p:nvSpPr>
        <p:spPr>
          <a:xfrm>
            <a:off x="720000" y="486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A deeper understanding of the Porter’s model in e-business and the value it implies.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sp>
        <p:nvSpPr>
          <p:cNvPr id="1004" name="CustomShape 12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4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https://finzz.ru/cepochka-cennostej-portera-primer-kak-postroit.html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400" spc="-1" strike="noStrike">
              <a:latin typeface="Arial"/>
            </a:endParaRPr>
          </a:p>
        </p:txBody>
      </p:sp>
      <p:pic>
        <p:nvPicPr>
          <p:cNvPr id="1005" name="Picture 842" descr=""/>
          <p:cNvPicPr/>
          <p:nvPr/>
        </p:nvPicPr>
        <p:blipFill>
          <a:blip r:embed="rId4"/>
          <a:stretch/>
        </p:blipFill>
        <p:spPr>
          <a:xfrm>
            <a:off x="1975320" y="1980000"/>
            <a:ext cx="4863960" cy="2786760"/>
          </a:xfrm>
          <a:prstGeom prst="rect">
            <a:avLst/>
          </a:prstGeom>
          <a:ln w="0">
            <a:noFill/>
          </a:ln>
        </p:spPr>
      </p:pic>
      <p:sp>
        <p:nvSpPr>
          <p:cNvPr id="1006" name="CustomShape 13"/>
          <p:cNvSpPr/>
          <p:nvPr/>
        </p:nvSpPr>
        <p:spPr>
          <a:xfrm>
            <a:off x="176400" y="6320520"/>
            <a:ext cx="45871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Trebuchet MS"/>
                <a:ea typeface="DejaVu Sans"/>
              </a:rPr>
              <a:t>Source: </a:t>
            </a:r>
            <a:endParaRPr b="0" lang="es-ES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AU" sz="8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5"/>
              </a:rPr>
              <a:t>https://ru.wikipedia.org/wiki/%D0%A6%D0%B5%D0%BF%D0%BE%D1%87%D0%BA%D0%B0_%D1%86%D0%B5%D0%BD%D0%BD%D0%BE%D1%81%D1%82%D0%B8</a:t>
            </a:r>
            <a:endParaRPr b="0" lang="es-E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CustomShape 1"/>
          <p:cNvSpPr/>
          <p:nvPr/>
        </p:nvSpPr>
        <p:spPr>
          <a:xfrm>
            <a:off x="609480" y="359640"/>
            <a:ext cx="658836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  <a:ea typeface="DejaVu Sans"/>
              </a:rPr>
              <a:t>Structure of the contents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806" name="CustomShape 3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grpSp>
        <p:nvGrpSpPr>
          <p:cNvPr id="807" name="Group 4"/>
          <p:cNvGrpSpPr/>
          <p:nvPr/>
        </p:nvGrpSpPr>
        <p:grpSpPr>
          <a:xfrm>
            <a:off x="8244360" y="72360"/>
            <a:ext cx="896400" cy="1292400"/>
            <a:chOff x="8244360" y="72360"/>
            <a:chExt cx="896400" cy="1292400"/>
          </a:xfrm>
        </p:grpSpPr>
        <p:pic>
          <p:nvPicPr>
            <p:cNvPr id="808" name="Picture 612" descr=""/>
            <p:cNvPicPr/>
            <p:nvPr/>
          </p:nvPicPr>
          <p:blipFill>
            <a:blip r:embed="rId1"/>
            <a:stretch/>
          </p:blipFill>
          <p:spPr>
            <a:xfrm>
              <a:off x="8328240" y="7236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9" name="Picture 613" descr=""/>
            <p:cNvPicPr/>
            <p:nvPr/>
          </p:nvPicPr>
          <p:blipFill>
            <a:blip r:embed="rId2"/>
            <a:stretch/>
          </p:blipFill>
          <p:spPr>
            <a:xfrm>
              <a:off x="8244360" y="83196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10" name="CustomShape 16"/>
          <p:cNvSpPr/>
          <p:nvPr/>
        </p:nvSpPr>
        <p:spPr>
          <a:xfrm>
            <a:off x="528480" y="1669320"/>
            <a:ext cx="7871760" cy="387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207c27"/>
              </a:buClr>
              <a:buSzPct val="8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01 – Explanatory videos</a:t>
            </a:r>
            <a:endParaRPr b="0" lang="es-ES" sz="1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207c27"/>
              </a:buClr>
              <a:buSzPct val="8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02 – Presentation with slides of the key literature</a:t>
            </a:r>
            <a:endParaRPr b="0" lang="es-ES" sz="1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207c27"/>
              </a:buClr>
              <a:buSzPct val="8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03 – Resources to review</a:t>
            </a:r>
            <a:endParaRPr b="0" lang="es-ES" sz="1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207c27"/>
              </a:buClr>
              <a:buSzPct val="8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04 – Activities of the module</a:t>
            </a:r>
            <a:endParaRPr b="0" lang="es-ES" sz="1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001"/>
              </a:spcBef>
              <a:buClr>
                <a:srgbClr val="207c27"/>
              </a:buClr>
              <a:buSzPct val="8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05 - Quiz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8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09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10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11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12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3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014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1015" name="Picture 853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16" name="Picture 854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17" name="CustomShape 9"/>
          <p:cNvSpPr/>
          <p:nvPr/>
        </p:nvSpPr>
        <p:spPr>
          <a:xfrm>
            <a:off x="720360" y="162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How to use this model in your business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18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019" name="CustomShape 11"/>
          <p:cNvSpPr/>
          <p:nvPr/>
        </p:nvSpPr>
        <p:spPr>
          <a:xfrm>
            <a:off x="720000" y="486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Competitive advantages, objectives and analysis.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sp>
        <p:nvSpPr>
          <p:cNvPr id="1020" name="CustomShape 12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4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https://actualmarketing.ru/tools/tsepochka-tsennostey/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400" spc="-1" strike="noStrike">
              <a:latin typeface="Arial"/>
            </a:endParaRPr>
          </a:p>
        </p:txBody>
      </p:sp>
      <p:pic>
        <p:nvPicPr>
          <p:cNvPr id="1021" name="Picture 859" descr=""/>
          <p:cNvPicPr/>
          <p:nvPr/>
        </p:nvPicPr>
        <p:blipFill>
          <a:blip r:embed="rId4"/>
          <a:stretch/>
        </p:blipFill>
        <p:spPr>
          <a:xfrm>
            <a:off x="1795320" y="2150280"/>
            <a:ext cx="5043960" cy="270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3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24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25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26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27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8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029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1030" name="Picture 869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1" name="Picture 870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32" name="CustomShape 9"/>
          <p:cNvSpPr/>
          <p:nvPr/>
        </p:nvSpPr>
        <p:spPr>
          <a:xfrm>
            <a:off x="720360" y="162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Development of E-Commerce in Central Asia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33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034" name="CustomShape 11"/>
          <p:cNvSpPr/>
          <p:nvPr/>
        </p:nvSpPr>
        <p:spPr>
          <a:xfrm>
            <a:off x="720000" y="486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How E-Commerce will impact Kyrgyz Republic as a part of the Eurasian Economic Union.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sp>
        <p:nvSpPr>
          <p:cNvPr id="1035" name="CustomShape 12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4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https://online.zakon.kz/Document/?doc_id=35137989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400" spc="-1" strike="noStrike">
              <a:latin typeface="Arial"/>
            </a:endParaRPr>
          </a:p>
        </p:txBody>
      </p:sp>
      <p:pic>
        <p:nvPicPr>
          <p:cNvPr id="1036" name="Picture 875" descr=""/>
          <p:cNvPicPr/>
          <p:nvPr/>
        </p:nvPicPr>
        <p:blipFill>
          <a:blip r:embed="rId4"/>
          <a:stretch/>
        </p:blipFill>
        <p:spPr>
          <a:xfrm>
            <a:off x="2376720" y="2181240"/>
            <a:ext cx="4380480" cy="247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8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39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40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41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42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3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044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1045" name="Picture 885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6" name="Picture 886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47" name="CustomShape 9"/>
          <p:cNvSpPr/>
          <p:nvPr/>
        </p:nvSpPr>
        <p:spPr>
          <a:xfrm>
            <a:off x="720360" y="162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Online platforms in the system of modern international digital trade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48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049" name="CustomShape 11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4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https://e-management.guu.ru/jour/article/view/96?locale=ru_RU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400" spc="-1" strike="noStrike">
              <a:latin typeface="Arial"/>
            </a:endParaRPr>
          </a:p>
        </p:txBody>
      </p:sp>
      <p:pic>
        <p:nvPicPr>
          <p:cNvPr id="1050" name="Picture 890" descr=""/>
          <p:cNvPicPr/>
          <p:nvPr/>
        </p:nvPicPr>
        <p:blipFill>
          <a:blip r:embed="rId4"/>
          <a:stretch/>
        </p:blipFill>
        <p:spPr>
          <a:xfrm>
            <a:off x="2424240" y="2340000"/>
            <a:ext cx="3378960" cy="2307600"/>
          </a:xfrm>
          <a:prstGeom prst="rect">
            <a:avLst/>
          </a:prstGeom>
          <a:ln w="0">
            <a:noFill/>
          </a:ln>
        </p:spPr>
      </p:pic>
      <p:sp>
        <p:nvSpPr>
          <p:cNvPr id="1051" name="CustomShape 12"/>
          <p:cNvSpPr/>
          <p:nvPr/>
        </p:nvSpPr>
        <p:spPr>
          <a:xfrm>
            <a:off x="720000" y="4680000"/>
            <a:ext cx="6879960" cy="59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The theoretical and methodological framework of the considered aspects includes foreign and domestic studies in the field of digitalization and the digital transformation of the world economy.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3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54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55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56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57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8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059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1060" name="Picture 901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61" name="Picture 902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62" name="CustomShape 9"/>
          <p:cNvSpPr/>
          <p:nvPr/>
        </p:nvSpPr>
        <p:spPr>
          <a:xfrm>
            <a:off x="720360" y="162000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Digital transformation in practice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63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064" name="CustomShape 11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4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https://aif.ru/society/opinion/cifrovaya_transformaciya_v_prakticheskih_sovetah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65" name="CustomShape 12"/>
          <p:cNvSpPr/>
          <p:nvPr/>
        </p:nvSpPr>
        <p:spPr>
          <a:xfrm>
            <a:off x="720000" y="5040000"/>
            <a:ext cx="6879960" cy="2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Instructions and steps to implement a process of digital transformation.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pic>
        <p:nvPicPr>
          <p:cNvPr id="1066" name="Picture 907" descr=""/>
          <p:cNvPicPr/>
          <p:nvPr/>
        </p:nvPicPr>
        <p:blipFill>
          <a:blip r:embed="rId4"/>
          <a:stretch/>
        </p:blipFill>
        <p:spPr>
          <a:xfrm>
            <a:off x="1927800" y="2158920"/>
            <a:ext cx="3899880" cy="258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8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69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70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71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72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3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074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1075" name="Picture 917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76" name="Picture 918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77" name="CustomShape 9"/>
          <p:cNvSpPr/>
          <p:nvPr/>
        </p:nvSpPr>
        <p:spPr>
          <a:xfrm>
            <a:off x="720360" y="1620000"/>
            <a:ext cx="687960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Business digital transformation: five real-life examples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78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079" name="CustomShape 11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4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https://processmi.com/blog/czifrovaya-transformacziya-biznesa-pyat-realnyh-primerov/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80" name="CustomShape 12"/>
          <p:cNvSpPr/>
          <p:nvPr/>
        </p:nvSpPr>
        <p:spPr>
          <a:xfrm>
            <a:off x="720000" y="5040000"/>
            <a:ext cx="6879960" cy="2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Understanding cases of success and how they did it.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pic>
        <p:nvPicPr>
          <p:cNvPr id="1081" name="Picture 923" descr=""/>
          <p:cNvPicPr/>
          <p:nvPr/>
        </p:nvPicPr>
        <p:blipFill>
          <a:blip r:embed="rId4"/>
          <a:stretch/>
        </p:blipFill>
        <p:spPr>
          <a:xfrm>
            <a:off x="1800000" y="2172240"/>
            <a:ext cx="4593240" cy="268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3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Extend your knowledge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84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85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86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87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8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089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1090" name="Picture 933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91" name="Picture 934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92" name="CustomShape 9"/>
          <p:cNvSpPr/>
          <p:nvPr/>
        </p:nvSpPr>
        <p:spPr>
          <a:xfrm>
            <a:off x="720360" y="1620000"/>
            <a:ext cx="687960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an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How grows your wallet with online business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93" name="CustomShape 10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094" name="CustomShape 11"/>
          <p:cNvSpPr/>
          <p:nvPr/>
        </p:nvSpPr>
        <p:spPr>
          <a:xfrm>
            <a:off x="720000" y="5579640"/>
            <a:ext cx="593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an-ES" sz="1400" spc="-1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https://inbusiness.kz/ru/news/kak-tolsteet-onlajn-koshelek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95" name="CustomShape 12"/>
          <p:cNvSpPr/>
          <p:nvPr/>
        </p:nvSpPr>
        <p:spPr>
          <a:xfrm>
            <a:off x="720000" y="5040000"/>
            <a:ext cx="6879960" cy="2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an-ES" sz="1500" spc="-1" strike="noStrike">
                <a:solidFill>
                  <a:srgbClr val="000000"/>
                </a:solidFill>
                <a:latin typeface="Arial"/>
                <a:ea typeface="DejaVu Sans"/>
              </a:rPr>
              <a:t>The growth of online business and the main sectors and inconveniences they face.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</p:txBody>
      </p:sp>
      <p:pic>
        <p:nvPicPr>
          <p:cNvPr id="1096" name="Picture 939" descr=""/>
          <p:cNvPicPr/>
          <p:nvPr/>
        </p:nvPicPr>
        <p:blipFill>
          <a:blip r:embed="rId4"/>
          <a:stretch/>
        </p:blipFill>
        <p:spPr>
          <a:xfrm>
            <a:off x="2184120" y="2105280"/>
            <a:ext cx="4295160" cy="286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CustomShape 32"/>
          <p:cNvSpPr/>
          <p:nvPr/>
        </p:nvSpPr>
        <p:spPr>
          <a:xfrm>
            <a:off x="467640" y="110880"/>
            <a:ext cx="6442560" cy="7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1000"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Workshop</a:t>
            </a:r>
            <a:br/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Business Plan Development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98" name="CustomShape 19"/>
          <p:cNvSpPr/>
          <p:nvPr/>
        </p:nvSpPr>
        <p:spPr>
          <a:xfrm flipV="1">
            <a:off x="0" y="-7920"/>
            <a:ext cx="331560" cy="28396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99" name="CustomShape 20"/>
          <p:cNvSpPr/>
          <p:nvPr/>
        </p:nvSpPr>
        <p:spPr>
          <a:xfrm>
            <a:off x="5803920" y="3818520"/>
            <a:ext cx="3332520" cy="30344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00" name="Line 3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101" name="Line 4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2" name="CustomShape 21"/>
          <p:cNvSpPr/>
          <p:nvPr/>
        </p:nvSpPr>
        <p:spPr>
          <a:xfrm>
            <a:off x="7819200" y="0"/>
            <a:ext cx="1319760" cy="68529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103" name="Group 5"/>
          <p:cNvGrpSpPr/>
          <p:nvPr/>
        </p:nvGrpSpPr>
        <p:grpSpPr>
          <a:xfrm>
            <a:off x="8244000" y="72000"/>
            <a:ext cx="895680" cy="1291680"/>
            <a:chOff x="8244000" y="72000"/>
            <a:chExt cx="895680" cy="1291680"/>
          </a:xfrm>
        </p:grpSpPr>
        <p:pic>
          <p:nvPicPr>
            <p:cNvPr id="1104" name="Picture 3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5680" cy="730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05" name="Picture 4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5680" cy="53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06" name="TextShape 2"/>
          <p:cNvSpPr/>
          <p:nvPr/>
        </p:nvSpPr>
        <p:spPr>
          <a:xfrm>
            <a:off x="720000" y="1079280"/>
            <a:ext cx="683928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an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Executive Summary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07" name="CustomShape 22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108" name="CustomShape 23"/>
          <p:cNvSpPr/>
          <p:nvPr/>
        </p:nvSpPr>
        <p:spPr>
          <a:xfrm>
            <a:off x="501120" y="1800000"/>
            <a:ext cx="8138520" cy="40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5000"/>
          </a:bodyPr>
          <a:p>
            <a:pPr marL="91440" indent="-896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The Executive Summary of a Business Plan is a 3-5 paragraph introduction</a:t>
            </a:r>
            <a:br/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to your Business Plan. </a:t>
            </a:r>
            <a:endParaRPr b="0" lang="es-ES" sz="1800" spc="-1" strike="noStrike">
              <a:latin typeface="Arial"/>
            </a:endParaRPr>
          </a:p>
          <a:p>
            <a:pPr marL="91440" indent="-896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The Executive Summary is critical, because </a:t>
            </a:r>
            <a:r>
              <a:rPr b="1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many individuals (including venture capitalists) only read the summary.</a:t>
            </a:r>
            <a:endParaRPr b="0" lang="es-ES" sz="1800" spc="-1" strike="noStrike">
              <a:latin typeface="Arial"/>
            </a:endParaRPr>
          </a:p>
          <a:p>
            <a:pPr marL="91440" indent="-896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The Executive Summary  section includes:</a:t>
            </a:r>
            <a:endParaRPr b="0" lang="es-ES" sz="1800" spc="-1" strike="noStrike">
              <a:latin typeface="Arial"/>
            </a:endParaRPr>
          </a:p>
          <a:p>
            <a:pPr lvl="1" marL="265320" indent="-135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A first paragraph that introduces your business.</a:t>
            </a:r>
            <a:endParaRPr b="0" lang="es-ES" sz="1800" spc="-1" strike="noStrike">
              <a:latin typeface="Arial"/>
            </a:endParaRPr>
          </a:p>
          <a:p>
            <a:pPr lvl="2" marL="448200" indent="-13536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Your business name and location.</a:t>
            </a:r>
            <a:endParaRPr b="0" lang="es-ES" sz="1600" spc="-1" strike="noStrike">
              <a:latin typeface="Arial"/>
            </a:endParaRPr>
          </a:p>
          <a:p>
            <a:pPr lvl="2" marL="448200" indent="-13536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A brief explanation of customer needs and your products or services.</a:t>
            </a:r>
            <a:endParaRPr b="0" lang="es-ES" sz="1600" spc="-1" strike="noStrike">
              <a:latin typeface="Arial"/>
            </a:endParaRPr>
          </a:p>
          <a:p>
            <a:pPr lvl="2" marL="448200" indent="-13536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The ways that the product or service meets or exceeds the customer needs.</a:t>
            </a:r>
            <a:endParaRPr b="0" lang="es-ES" sz="1600" spc="-1" strike="noStrike">
              <a:latin typeface="Arial"/>
            </a:endParaRPr>
          </a:p>
          <a:p>
            <a:pPr lvl="2" marL="448200" indent="-13536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An introduction of the team that will execute the Business Plan.</a:t>
            </a:r>
            <a:endParaRPr b="0" lang="es-ES" sz="1600" spc="-1" strike="noStrike">
              <a:latin typeface="Arial"/>
            </a:endParaRPr>
          </a:p>
          <a:p>
            <a:pPr lvl="1" marL="265320" indent="-135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Subsequent paragraphs that provide key details about your business, including projected sales and profits, unit sales, profitability, and keys to success. </a:t>
            </a:r>
            <a:endParaRPr b="0" lang="es-ES" sz="1800" spc="-1" strike="noStrike">
              <a:latin typeface="Arial"/>
            </a:endParaRPr>
          </a:p>
          <a:p>
            <a:pPr lvl="1" marL="265320" indent="-135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Visuals that help the reader see important information, including highlight charts, market share projections, and customer demand charts.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CustomShape 24"/>
          <p:cNvSpPr/>
          <p:nvPr/>
        </p:nvSpPr>
        <p:spPr>
          <a:xfrm>
            <a:off x="467640" y="110880"/>
            <a:ext cx="6442560" cy="7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1000"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Workshop</a:t>
            </a:r>
            <a:br/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Business Plan Development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10" name="CustomShape 25"/>
          <p:cNvSpPr/>
          <p:nvPr/>
        </p:nvSpPr>
        <p:spPr>
          <a:xfrm flipV="1">
            <a:off x="0" y="-7920"/>
            <a:ext cx="331560" cy="28396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11" name="CustomShape 26"/>
          <p:cNvSpPr/>
          <p:nvPr/>
        </p:nvSpPr>
        <p:spPr>
          <a:xfrm>
            <a:off x="5803920" y="3818520"/>
            <a:ext cx="3332520" cy="30344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12" name="Line 7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113" name="Line 8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4" name="CustomShape 27"/>
          <p:cNvSpPr/>
          <p:nvPr/>
        </p:nvSpPr>
        <p:spPr>
          <a:xfrm>
            <a:off x="7819200" y="0"/>
            <a:ext cx="1319760" cy="68529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115" name="Group 6"/>
          <p:cNvGrpSpPr/>
          <p:nvPr/>
        </p:nvGrpSpPr>
        <p:grpSpPr>
          <a:xfrm>
            <a:off x="8244000" y="72000"/>
            <a:ext cx="895680" cy="1291680"/>
            <a:chOff x="8244000" y="72000"/>
            <a:chExt cx="895680" cy="1291680"/>
          </a:xfrm>
        </p:grpSpPr>
        <p:pic>
          <p:nvPicPr>
            <p:cNvPr id="1116" name="Picture 6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5680" cy="730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17" name="Picture 7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5680" cy="53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18" name="TextShape 3"/>
          <p:cNvSpPr/>
          <p:nvPr/>
        </p:nvSpPr>
        <p:spPr>
          <a:xfrm>
            <a:off x="720000" y="1079280"/>
            <a:ext cx="683928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an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Business Concept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19" name="CustomShape 29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120" name="CustomShape 28"/>
          <p:cNvSpPr/>
          <p:nvPr/>
        </p:nvSpPr>
        <p:spPr>
          <a:xfrm>
            <a:off x="525240" y="1822320"/>
            <a:ext cx="7287480" cy="40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500" spc="-1" strike="noStrike">
                <a:solidFill>
                  <a:srgbClr val="404040"/>
                </a:solidFill>
                <a:latin typeface="Trebuchet MS"/>
                <a:ea typeface="DejaVu Sans"/>
              </a:rPr>
              <a:t>The business concept shows evidence that a product or service is viable and capable of fulfilling an organization's particular needs. </a:t>
            </a:r>
            <a:endParaRPr b="0" lang="es-ES" sz="15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500" spc="-1" strike="noStrike">
                <a:solidFill>
                  <a:srgbClr val="404040"/>
                </a:solidFill>
                <a:latin typeface="Trebuchet MS"/>
                <a:ea typeface="DejaVu Sans"/>
              </a:rPr>
              <a:t>The Business Concept section: </a:t>
            </a:r>
            <a:endParaRPr b="0" lang="es-ES" sz="15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  <a:ea typeface="DejaVu Sans"/>
              </a:rPr>
              <a:t>Articulates the vision of the company, how is you plan to meet the unique needs of your customer, and how is you plan for making money doing that.</a:t>
            </a:r>
            <a:endParaRPr b="0" lang="es-ES" sz="14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  <a:ea typeface="DejaVu Sans"/>
              </a:rPr>
              <a:t>Discusses feasibility studies that you have conducted for your products or services. </a:t>
            </a:r>
            <a:endParaRPr b="0" lang="es-ES" sz="14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  <a:ea typeface="DejaVu Sans"/>
              </a:rPr>
              <a:t>Discusses diagnostic sessions you had with prospective customers of your products and services.</a:t>
            </a:r>
            <a:endParaRPr b="0" lang="es-ES" sz="14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  <a:ea typeface="DejaVu Sans"/>
              </a:rPr>
              <a:t>Captures and highlights the value proposition in your product or service offerings</a:t>
            </a:r>
            <a:r>
              <a:rPr b="0" lang="en-US" sz="1500" spc="-1" strike="noStrike">
                <a:solidFill>
                  <a:srgbClr val="404040"/>
                </a:solidFill>
                <a:latin typeface="Trebuchet MS"/>
                <a:ea typeface="DejaVu Sans"/>
              </a:rPr>
              <a:t>.</a:t>
            </a:r>
            <a:r>
              <a:rPr b="0" lang="en-US" sz="16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1121" name="Picture 1" descr=""/>
          <p:cNvPicPr/>
          <p:nvPr/>
        </p:nvPicPr>
        <p:blipFill>
          <a:blip r:embed="rId3"/>
          <a:stretch/>
        </p:blipFill>
        <p:spPr>
          <a:xfrm>
            <a:off x="1089360" y="5220000"/>
            <a:ext cx="2330640" cy="1260000"/>
          </a:xfrm>
          <a:prstGeom prst="rect">
            <a:avLst/>
          </a:prstGeom>
          <a:ln w="0">
            <a:noFill/>
          </a:ln>
        </p:spPr>
      </p:pic>
      <p:pic>
        <p:nvPicPr>
          <p:cNvPr id="1122" name="Picture 12" descr=""/>
          <p:cNvPicPr/>
          <p:nvPr/>
        </p:nvPicPr>
        <p:blipFill>
          <a:blip r:embed="rId4"/>
          <a:stretch/>
        </p:blipFill>
        <p:spPr>
          <a:xfrm>
            <a:off x="4314960" y="5099760"/>
            <a:ext cx="1805040" cy="1200240"/>
          </a:xfrm>
          <a:prstGeom prst="rect">
            <a:avLst/>
          </a:prstGeom>
          <a:ln w="0">
            <a:noFill/>
          </a:ln>
        </p:spPr>
      </p:pic>
      <p:pic>
        <p:nvPicPr>
          <p:cNvPr id="1123" name="Picture 13" descr=""/>
          <p:cNvPicPr/>
          <p:nvPr/>
        </p:nvPicPr>
        <p:blipFill>
          <a:blip r:embed="rId5"/>
          <a:stretch/>
        </p:blipFill>
        <p:spPr>
          <a:xfrm>
            <a:off x="7617240" y="4320000"/>
            <a:ext cx="1382760" cy="181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CustomShape 30"/>
          <p:cNvSpPr/>
          <p:nvPr/>
        </p:nvSpPr>
        <p:spPr>
          <a:xfrm>
            <a:off x="467640" y="110880"/>
            <a:ext cx="6442560" cy="7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1000"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Workshop</a:t>
            </a:r>
            <a:br/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Business Plan Development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25" name="CustomShape 31"/>
          <p:cNvSpPr/>
          <p:nvPr/>
        </p:nvSpPr>
        <p:spPr>
          <a:xfrm flipV="1">
            <a:off x="0" y="-7920"/>
            <a:ext cx="331560" cy="28396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26" name="CustomShape 33"/>
          <p:cNvSpPr/>
          <p:nvPr/>
        </p:nvSpPr>
        <p:spPr>
          <a:xfrm>
            <a:off x="5803920" y="3818520"/>
            <a:ext cx="3332520" cy="30344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27" name="Line 9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128" name="Line 10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9" name="CustomShape 34"/>
          <p:cNvSpPr/>
          <p:nvPr/>
        </p:nvSpPr>
        <p:spPr>
          <a:xfrm>
            <a:off x="7819200" y="0"/>
            <a:ext cx="1319760" cy="68529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130" name="Group 7"/>
          <p:cNvGrpSpPr/>
          <p:nvPr/>
        </p:nvGrpSpPr>
        <p:grpSpPr>
          <a:xfrm>
            <a:off x="8244000" y="72000"/>
            <a:ext cx="895680" cy="1291680"/>
            <a:chOff x="8244000" y="72000"/>
            <a:chExt cx="895680" cy="1291680"/>
          </a:xfrm>
        </p:grpSpPr>
        <p:pic>
          <p:nvPicPr>
            <p:cNvPr id="1131" name="Picture 8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5680" cy="730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32" name="Picture 9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5680" cy="53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33" name="TextShape 4"/>
          <p:cNvSpPr/>
          <p:nvPr/>
        </p:nvSpPr>
        <p:spPr>
          <a:xfrm>
            <a:off x="720000" y="1079280"/>
            <a:ext cx="683928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an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Market Analysis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34" name="CustomShape 36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135" name="CustomShape 35"/>
          <p:cNvSpPr/>
          <p:nvPr/>
        </p:nvSpPr>
        <p:spPr>
          <a:xfrm>
            <a:off x="474480" y="1782360"/>
            <a:ext cx="6345720" cy="387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A Market Analysis defines your target market so that, you can position your business to get its share of sales. And it has the following sections:</a:t>
            </a:r>
            <a:endParaRPr b="0" lang="es-ES" sz="1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Defines your market.</a:t>
            </a:r>
            <a:endParaRPr b="0" lang="es-ES" sz="1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Segments your customers.</a:t>
            </a:r>
            <a:endParaRPr b="0" lang="es-ES" sz="1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Projects your market share.</a:t>
            </a:r>
            <a:endParaRPr b="0" lang="es-ES" sz="1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Positions your products and services.</a:t>
            </a:r>
            <a:endParaRPr b="0" lang="es-ES" sz="1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Discusses pricing and promotions.</a:t>
            </a:r>
            <a:endParaRPr b="0" lang="es-ES" sz="1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Identifies communication, sales, </a:t>
            </a:r>
            <a:endParaRPr b="0" lang="es-ES" sz="1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And distribution channels.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1136" name="Picture 14" descr=""/>
          <p:cNvPicPr/>
          <p:nvPr/>
        </p:nvPicPr>
        <p:blipFill>
          <a:blip r:embed="rId3"/>
          <a:stretch/>
        </p:blipFill>
        <p:spPr>
          <a:xfrm>
            <a:off x="5616720" y="2700000"/>
            <a:ext cx="3383280" cy="3383280"/>
          </a:xfrm>
          <a:prstGeom prst="rect">
            <a:avLst/>
          </a:prstGeom>
          <a:ln w="0">
            <a:noFill/>
          </a:ln>
        </p:spPr>
      </p:pic>
      <p:sp>
        <p:nvSpPr>
          <p:cNvPr id="1137" name="TextBox 1"/>
          <p:cNvSpPr/>
          <p:nvPr/>
        </p:nvSpPr>
        <p:spPr>
          <a:xfrm>
            <a:off x="633240" y="6356520"/>
            <a:ext cx="4586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Source: </a:t>
            </a:r>
            <a:endParaRPr b="0" lang="es-ES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https://www.123rf.com/photo_41935395_market-analysis.html</a:t>
            </a:r>
            <a:endParaRPr b="0" lang="es-E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CustomShape 37"/>
          <p:cNvSpPr/>
          <p:nvPr/>
        </p:nvSpPr>
        <p:spPr>
          <a:xfrm>
            <a:off x="467640" y="110880"/>
            <a:ext cx="6442560" cy="7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1000"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Workshop</a:t>
            </a:r>
            <a:br/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Business Plan Development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39" name="CustomShape 38"/>
          <p:cNvSpPr/>
          <p:nvPr/>
        </p:nvSpPr>
        <p:spPr>
          <a:xfrm flipV="1">
            <a:off x="0" y="-7920"/>
            <a:ext cx="331560" cy="28396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40" name="CustomShape 39"/>
          <p:cNvSpPr/>
          <p:nvPr/>
        </p:nvSpPr>
        <p:spPr>
          <a:xfrm>
            <a:off x="5803920" y="3818520"/>
            <a:ext cx="3332520" cy="30344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41" name="Line 11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142" name="Line 12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3" name="CustomShape 40"/>
          <p:cNvSpPr/>
          <p:nvPr/>
        </p:nvSpPr>
        <p:spPr>
          <a:xfrm>
            <a:off x="7819200" y="0"/>
            <a:ext cx="1319760" cy="68529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st="255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144" name="Group 10"/>
          <p:cNvGrpSpPr/>
          <p:nvPr/>
        </p:nvGrpSpPr>
        <p:grpSpPr>
          <a:xfrm>
            <a:off x="8244000" y="72000"/>
            <a:ext cx="895680" cy="1291680"/>
            <a:chOff x="8244000" y="72000"/>
            <a:chExt cx="895680" cy="1291680"/>
          </a:xfrm>
        </p:grpSpPr>
        <p:pic>
          <p:nvPicPr>
            <p:cNvPr id="1145" name="Picture 10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5680" cy="730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46" name="Picture 11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5680" cy="53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47" name="TextShape 5"/>
          <p:cNvSpPr/>
          <p:nvPr/>
        </p:nvSpPr>
        <p:spPr>
          <a:xfrm>
            <a:off x="720000" y="1079280"/>
            <a:ext cx="683928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an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Competitive analysis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48" name="CustomShape 42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149" name="CustomShape 41"/>
          <p:cNvSpPr/>
          <p:nvPr/>
        </p:nvSpPr>
        <p:spPr>
          <a:xfrm>
            <a:off x="609480" y="2160000"/>
            <a:ext cx="4429440" cy="37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A competitive analysis can make or break your venture:</a:t>
            </a:r>
            <a:endParaRPr b="0" lang="es-ES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Know who else is a direct competitor</a:t>
            </a:r>
            <a:endParaRPr b="0" lang="es-ES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Who is an indirect competitor</a:t>
            </a:r>
            <a:endParaRPr b="0" lang="es-ES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Substitutes</a:t>
            </a:r>
            <a:endParaRPr b="0" lang="es-ES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Your positioning in the market.</a:t>
            </a:r>
            <a:endParaRPr b="0" lang="es-ES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Key differentiator, price, offering, features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1150" name="Picture 15" descr=""/>
          <p:cNvPicPr/>
          <p:nvPr/>
        </p:nvPicPr>
        <p:blipFill>
          <a:blip r:embed="rId3"/>
          <a:stretch/>
        </p:blipFill>
        <p:spPr>
          <a:xfrm>
            <a:off x="5097240" y="1800000"/>
            <a:ext cx="3949560" cy="4226040"/>
          </a:xfrm>
          <a:prstGeom prst="rect">
            <a:avLst/>
          </a:prstGeom>
          <a:ln w="0">
            <a:noFill/>
          </a:ln>
        </p:spPr>
      </p:pic>
      <p:sp>
        <p:nvSpPr>
          <p:cNvPr id="1151" name="TextBox 11"/>
          <p:cNvSpPr/>
          <p:nvPr/>
        </p:nvSpPr>
        <p:spPr>
          <a:xfrm>
            <a:off x="633240" y="6356520"/>
            <a:ext cx="4586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Source: </a:t>
            </a:r>
            <a:br/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  <a:hlinkClick r:id="rId4"/>
              </a:rPr>
              <a:t>https://asana.com/resources/competitive-analysis-example</a:t>
            </a:r>
            <a:endParaRPr b="0" lang="es-E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1" name="Table 1"/>
          <p:cNvGraphicFramePr/>
          <p:nvPr/>
        </p:nvGraphicFramePr>
        <p:xfrm>
          <a:off x="900000" y="1471680"/>
          <a:ext cx="6976080" cy="4517640"/>
        </p:xfrm>
        <a:graphic>
          <a:graphicData uri="http://schemas.openxmlformats.org/drawingml/2006/table">
            <a:tbl>
              <a:tblPr/>
              <a:tblGrid>
                <a:gridCol w="6976440"/>
              </a:tblGrid>
              <a:tr h="242280">
                <a:tc>
                  <a:txBody>
                    <a:bodyPr lIns="46440" rIns="464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400" spc="-1" strike="noStrike">
                          <a:solidFill>
                            <a:srgbClr val="007f8d"/>
                          </a:solidFill>
                          <a:latin typeface="Calibri"/>
                          <a:ea typeface="Calibri"/>
                        </a:rPr>
                        <a:t>Modules/Topics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anchor="t" marL="46440" marR="46440">
                    <a:lnL w="12240">
                      <a:solidFill>
                        <a:srgbClr val="e36c0a"/>
                      </a:solidFill>
                    </a:lnL>
                    <a:lnR w="12240">
                      <a:solidFill>
                        <a:srgbClr val="e36c0a"/>
                      </a:solidFill>
                    </a:lnR>
                    <a:lnT w="12240">
                      <a:solidFill>
                        <a:srgbClr val="e36c0a"/>
                      </a:solidFill>
                    </a:lnT>
                    <a:lnB w="12240">
                      <a:solidFill>
                        <a:srgbClr val="e36c0a"/>
                      </a:solidFill>
                    </a:lnB>
                    <a:solidFill>
                      <a:srgbClr val="fde9d9"/>
                    </a:solidFill>
                  </a:tcPr>
                </a:tc>
              </a:tr>
              <a:tr h="862560">
                <a:tc>
                  <a:txBody>
                    <a:bodyPr lIns="46440" rIns="464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Module 1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8am-10am &gt; Overview of e-commerce digital technology, security, a landscape view 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5pm-7pm &gt; Business Plan development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anchor="t" marL="46440" marR="46440">
                    <a:lnL w="12240">
                      <a:solidFill>
                        <a:srgbClr val="e36c0a"/>
                      </a:solidFill>
                    </a:lnL>
                    <a:lnR w="12240">
                      <a:solidFill>
                        <a:srgbClr val="e36c0a"/>
                      </a:solidFill>
                    </a:lnR>
                    <a:lnT w="12240">
                      <a:solidFill>
                        <a:srgbClr val="e36c0a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862560">
                <a:tc>
                  <a:txBody>
                    <a:bodyPr lIns="46440" rIns="464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Module 2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8am-10am &gt; Digital Technologies role in enhancing business activity / e-commerce platforms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5pm-7pm &gt; Business Plan development 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anchor="t" marL="46440" marR="46440">
                    <a:lnL w="12240">
                      <a:solidFill>
                        <a:srgbClr val="e36c0a"/>
                      </a:solidFill>
                    </a:lnL>
                    <a:lnR w="12240">
                      <a:solidFill>
                        <a:srgbClr val="e36c0a"/>
                      </a:solidFill>
                    </a:lnR>
                    <a:lnB w="12240">
                      <a:solidFill>
                        <a:srgbClr val="e36c0a"/>
                      </a:solidFill>
                    </a:lnB>
                    <a:solidFill>
                      <a:srgbClr val="b3cac7"/>
                    </a:solidFill>
                  </a:tcPr>
                </a:tc>
              </a:tr>
              <a:tr h="907560">
                <a:tc>
                  <a:txBody>
                    <a:bodyPr lIns="46440" rIns="464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Module 3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8am-10am &gt; Entrepreneurial case studies on  e-commerce digital technology, (eg Amazon, Alibaba, Tmall, Taobao, JD.com, eBay, Wildberries, Ozon, freelance       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5pm-7pm &gt; Business Plan development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anchor="t" marL="46440" marR="46440">
                    <a:lnL w="12240">
                      <a:solidFill>
                        <a:srgbClr val="e36c0a"/>
                      </a:solidFill>
                    </a:lnL>
                    <a:lnR w="12240">
                      <a:solidFill>
                        <a:srgbClr val="e36c0a"/>
                      </a:solidFill>
                    </a:lnR>
                    <a:lnT w="12240">
                      <a:solidFill>
                        <a:srgbClr val="e36c0a"/>
                      </a:solidFill>
                    </a:lnT>
                    <a:lnB w="12240">
                      <a:solidFill>
                        <a:srgbClr val="e36c0a"/>
                      </a:solidFill>
                    </a:lnB>
                    <a:noFill/>
                  </a:tcPr>
                </a:tc>
              </a:tr>
              <a:tr h="780480">
                <a:tc>
                  <a:txBody>
                    <a:bodyPr lIns="46440" rIns="464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  <a:tab algn="l" pos="2419200"/>
                          <a:tab algn="ctr" pos="286560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Module 4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  <a:tab algn="l" pos="2419200"/>
                          <a:tab algn="ctr" pos="286560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8am-10am &gt; Technologies and Strategies in e-commerce digital technology approaches &amp; legal framework 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  <a:tab algn="l" pos="2419200"/>
                          <a:tab algn="ctr" pos="2865600"/>
                        </a:tabLst>
                      </a:pPr>
                      <a:r>
                        <a:rPr b="1" lang="en-US" sz="12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5pm-7pm &gt; Business Plan development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anchor="t" marL="46440" marR="46440">
                    <a:lnL w="12240">
                      <a:solidFill>
                        <a:srgbClr val="e36c0a"/>
                      </a:solidFill>
                    </a:lnL>
                    <a:lnR w="12240">
                      <a:solidFill>
                        <a:srgbClr val="e36c0a"/>
                      </a:solidFill>
                    </a:lnR>
                    <a:lnT w="12240">
                      <a:solidFill>
                        <a:srgbClr val="e36c0a"/>
                      </a:solidFill>
                    </a:lnT>
                    <a:lnB w="12240">
                      <a:solidFill>
                        <a:srgbClr val="e36c0a"/>
                      </a:solidFill>
                    </a:lnB>
                    <a:noFill/>
                  </a:tcPr>
                </a:tc>
              </a:tr>
              <a:tr h="862560">
                <a:tc>
                  <a:txBody>
                    <a:bodyPr lIns="46440" rIns="464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Module 5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8am-10am &gt; Future challenges in e-commerce digital technology &amp; business plan development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17"/>
                        </a:spcAft>
                        <a:buNone/>
                        <a:tabLst>
                          <a:tab algn="l" pos="180360"/>
                        </a:tabLst>
                      </a:pPr>
                      <a:r>
                        <a:rPr b="1" lang="en-US" sz="12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5pm-7pm &gt; Business Plan Presentation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anchor="t" marL="46440" marR="46440">
                    <a:lnL w="12240">
                      <a:solidFill>
                        <a:srgbClr val="e36c0a"/>
                      </a:solidFill>
                    </a:lnL>
                    <a:lnR w="12240">
                      <a:solidFill>
                        <a:srgbClr val="e36c0a"/>
                      </a:solidFill>
                    </a:lnR>
                    <a:lnT w="12240">
                      <a:solidFill>
                        <a:srgbClr val="e36c0a"/>
                      </a:solidFill>
                    </a:lnT>
                    <a:lnB w="12240">
                      <a:solidFill>
                        <a:srgbClr val="e36c0a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2" name="CustomShape 2"/>
          <p:cNvSpPr/>
          <p:nvPr/>
        </p:nvSpPr>
        <p:spPr>
          <a:xfrm>
            <a:off x="393480" y="360000"/>
            <a:ext cx="631800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Course overview – Module 2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813" name="CustomShape 3"/>
          <p:cNvSpPr/>
          <p:nvPr/>
        </p:nvSpPr>
        <p:spPr>
          <a:xfrm>
            <a:off x="628560" y="2813760"/>
            <a:ext cx="320400" cy="320400"/>
          </a:xfrm>
          <a:custGeom>
            <a:avLst/>
            <a:gdLst/>
            <a:ahLst/>
            <a:rect l="l" t="t" r="r" b="b"/>
            <a:pathLst>
              <a:path w="902" h="902">
                <a:moveTo>
                  <a:pt x="0" y="0"/>
                </a:moveTo>
                <a:lnTo>
                  <a:pt x="650" y="0"/>
                </a:lnTo>
                <a:lnTo>
                  <a:pt x="901" y="450"/>
                </a:lnTo>
                <a:lnTo>
                  <a:pt x="650" y="901"/>
                </a:lnTo>
                <a:lnTo>
                  <a:pt x="0" y="901"/>
                </a:lnTo>
                <a:lnTo>
                  <a:pt x="250" y="450"/>
                </a:lnTo>
                <a:lnTo>
                  <a:pt x="0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814" name="Group 4"/>
          <p:cNvGrpSpPr/>
          <p:nvPr/>
        </p:nvGrpSpPr>
        <p:grpSpPr>
          <a:xfrm>
            <a:off x="8244720" y="72720"/>
            <a:ext cx="896400" cy="1292400"/>
            <a:chOff x="8244720" y="72720"/>
            <a:chExt cx="896400" cy="1292400"/>
          </a:xfrm>
        </p:grpSpPr>
        <p:pic>
          <p:nvPicPr>
            <p:cNvPr id="815" name="Picture 618" descr=""/>
            <p:cNvPicPr/>
            <p:nvPr/>
          </p:nvPicPr>
          <p:blipFill>
            <a:blip r:embed="rId1"/>
            <a:stretch/>
          </p:blipFill>
          <p:spPr>
            <a:xfrm>
              <a:off x="8328600" y="7272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6" name="Picture 619" descr=""/>
            <p:cNvPicPr/>
            <p:nvPr/>
          </p:nvPicPr>
          <p:blipFill>
            <a:blip r:embed="rId2"/>
            <a:stretch/>
          </p:blipFill>
          <p:spPr>
            <a:xfrm>
              <a:off x="8244720" y="83232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17" name="CustomShape 5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CustomShape 1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3" name="CustomShape 2"/>
          <p:cNvSpPr/>
          <p:nvPr/>
        </p:nvSpPr>
        <p:spPr>
          <a:xfrm>
            <a:off x="467640" y="110880"/>
            <a:ext cx="644436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End of Module 2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54" name="CustomShape 3"/>
          <p:cNvSpPr/>
          <p:nvPr/>
        </p:nvSpPr>
        <p:spPr>
          <a:xfrm flipV="1">
            <a:off x="0" y="-5040"/>
            <a:ext cx="333360" cy="2841480"/>
          </a:xfrm>
          <a:prstGeom prst="triangle">
            <a:avLst>
              <a:gd name="adj" fmla="val 0"/>
            </a:avLst>
          </a:prstGeom>
          <a:solidFill>
            <a:srgbClr val="5fcbef">
              <a:alpha val="85000"/>
            </a:srgbClr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55" name="CustomShape 4"/>
          <p:cNvSpPr/>
          <p:nvPr/>
        </p:nvSpPr>
        <p:spPr>
          <a:xfrm>
            <a:off x="5803920" y="3818520"/>
            <a:ext cx="3334320" cy="3036240"/>
          </a:xfrm>
          <a:prstGeom prst="triangle">
            <a:avLst>
              <a:gd name="adj" fmla="val 100000"/>
            </a:avLst>
          </a:prstGeom>
          <a:solidFill>
            <a:srgbClr val="5fcbef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56" name="Line 5"/>
          <p:cNvSpPr/>
          <p:nvPr/>
        </p:nvSpPr>
        <p:spPr>
          <a:xfrm>
            <a:off x="7600680" y="0"/>
            <a:ext cx="1295640" cy="6858000"/>
          </a:xfrm>
          <a:prstGeom prst="line">
            <a:avLst/>
          </a:prstGeom>
          <a:ln cap="sq" w="15840">
            <a:solidFill>
              <a:srgbClr val="2e83c3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157" name="Line 6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cap="rnd" w="15840">
            <a:solidFill>
              <a:srgbClr val="5fcb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8" name="CustomShape 7"/>
          <p:cNvSpPr/>
          <p:nvPr/>
        </p:nvSpPr>
        <p:spPr>
          <a:xfrm>
            <a:off x="7819200" y="0"/>
            <a:ext cx="1321560" cy="685476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e83c3"/>
          </a:solidFill>
          <a:ln w="9360">
            <a:noFill/>
          </a:ln>
          <a:effectLst>
            <a:outerShdw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159" name="Group 8"/>
          <p:cNvGrpSpPr/>
          <p:nvPr/>
        </p:nvGrpSpPr>
        <p:grpSpPr>
          <a:xfrm>
            <a:off x="8244000" y="72000"/>
            <a:ext cx="897480" cy="1293480"/>
            <a:chOff x="8244000" y="72000"/>
            <a:chExt cx="897480" cy="1293480"/>
          </a:xfrm>
        </p:grpSpPr>
        <p:pic>
          <p:nvPicPr>
            <p:cNvPr id="1160" name="Picture 949" descr=""/>
            <p:cNvPicPr/>
            <p:nvPr/>
          </p:nvPicPr>
          <p:blipFill>
            <a:blip r:embed="rId1"/>
            <a:stretch/>
          </p:blipFill>
          <p:spPr>
            <a:xfrm>
              <a:off x="8327880" y="72000"/>
              <a:ext cx="717480" cy="73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61" name="Picture 950" descr=""/>
            <p:cNvPicPr/>
            <p:nvPr/>
          </p:nvPicPr>
          <p:blipFill>
            <a:blip r:embed="rId2"/>
            <a:stretch/>
          </p:blipFill>
          <p:spPr>
            <a:xfrm>
              <a:off x="8244000" y="831600"/>
              <a:ext cx="897480" cy="53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62" name="CustomShape 9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1163" name="CustomShape 10"/>
          <p:cNvSpPr/>
          <p:nvPr/>
        </p:nvSpPr>
        <p:spPr>
          <a:xfrm>
            <a:off x="1620000" y="2337120"/>
            <a:ext cx="4858920" cy="5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an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Thanks for watching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/>
          <p:cNvSpPr/>
          <p:nvPr/>
        </p:nvSpPr>
        <p:spPr>
          <a:xfrm>
            <a:off x="136080" y="540000"/>
            <a:ext cx="3063960" cy="17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89000"/>
          </a:bodyPr>
          <a:p>
            <a:pPr algn="r"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5fcbef"/>
                </a:solidFill>
                <a:latin typeface="Trebuchet MS"/>
                <a:ea typeface="DejaVu Sans"/>
              </a:rPr>
              <a:t>Objectives</a:t>
            </a:r>
            <a:endParaRPr b="0" lang="es-ES" sz="42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5fcbef"/>
                </a:solidFill>
                <a:latin typeface="Trebuchet MS"/>
                <a:ea typeface="DejaVu Sans"/>
              </a:rPr>
              <a:t>of the module</a:t>
            </a:r>
            <a:endParaRPr b="0" lang="es-ES" sz="4200" spc="-1" strike="noStrike">
              <a:latin typeface="Arial"/>
            </a:endParaRPr>
          </a:p>
        </p:txBody>
      </p:sp>
      <p:sp>
        <p:nvSpPr>
          <p:cNvPr id="819" name="CustomShape 2"/>
          <p:cNvSpPr/>
          <p:nvPr/>
        </p:nvSpPr>
        <p:spPr>
          <a:xfrm>
            <a:off x="507960" y="3240000"/>
            <a:ext cx="2551320" cy="19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808080"/>
                </a:solidFill>
                <a:latin typeface="Trebuchet MS"/>
                <a:ea typeface="DejaVu Sans"/>
              </a:rPr>
              <a:t>Digital Technologies’ role in enhancing business activity.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808080"/>
                </a:solidFill>
                <a:latin typeface="Trebuchet MS"/>
                <a:ea typeface="DejaVu Sans"/>
              </a:rPr>
              <a:t>E-Commerce platforms. 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808080"/>
                </a:solidFill>
                <a:latin typeface="Trebuchet MS"/>
                <a:ea typeface="DejaVu Sans"/>
              </a:rPr>
              <a:t>Elaboration and presentation of business plan.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820" name="Picture 7172" descr="Three darts on bullseye"/>
          <p:cNvPicPr/>
          <p:nvPr/>
        </p:nvPicPr>
        <p:blipFill>
          <a:blip r:embed="rId1"/>
          <a:srcRect l="31789" t="0" r="0" b="0"/>
          <a:stretch/>
        </p:blipFill>
        <p:spPr>
          <a:xfrm>
            <a:off x="3202920" y="360"/>
            <a:ext cx="5937120" cy="6853680"/>
          </a:xfrm>
          <a:prstGeom prst="rect">
            <a:avLst/>
          </a:prstGeom>
          <a:ln w="0">
            <a:noFill/>
          </a:ln>
        </p:spPr>
      </p:pic>
      <p:grpSp>
        <p:nvGrpSpPr>
          <p:cNvPr id="821" name="Group 3"/>
          <p:cNvGrpSpPr/>
          <p:nvPr/>
        </p:nvGrpSpPr>
        <p:grpSpPr>
          <a:xfrm>
            <a:off x="8244360" y="72360"/>
            <a:ext cx="896400" cy="1292400"/>
            <a:chOff x="8244360" y="72360"/>
            <a:chExt cx="896400" cy="1292400"/>
          </a:xfrm>
        </p:grpSpPr>
        <p:pic>
          <p:nvPicPr>
            <p:cNvPr id="822" name="Picture 625" descr=""/>
            <p:cNvPicPr/>
            <p:nvPr/>
          </p:nvPicPr>
          <p:blipFill>
            <a:blip r:embed="rId2"/>
            <a:stretch/>
          </p:blipFill>
          <p:spPr>
            <a:xfrm>
              <a:off x="8328240" y="7236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3" name="Picture 626" descr=""/>
            <p:cNvPicPr/>
            <p:nvPr/>
          </p:nvPicPr>
          <p:blipFill>
            <a:blip r:embed="rId3"/>
            <a:stretch/>
          </p:blipFill>
          <p:spPr>
            <a:xfrm>
              <a:off x="8244360" y="83196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24" name="CustomShape 4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7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"/>
          <p:cNvSpPr/>
          <p:nvPr/>
        </p:nvSpPr>
        <p:spPr>
          <a:xfrm>
            <a:off x="360000" y="360000"/>
            <a:ext cx="7693920" cy="7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5fcbef"/>
                </a:solidFill>
                <a:latin typeface="Trebuchet MS"/>
                <a:ea typeface="DejaVu Sans"/>
              </a:rPr>
              <a:t>E-commerce – Still business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826" name="CustomShape 2"/>
          <p:cNvSpPr/>
          <p:nvPr/>
        </p:nvSpPr>
        <p:spPr>
          <a:xfrm>
            <a:off x="720000" y="1036440"/>
            <a:ext cx="665820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1600" spc="-1" strike="noStrike">
                <a:solidFill>
                  <a:srgbClr val="000000"/>
                </a:solidFill>
                <a:latin typeface="Trebuchet MS"/>
                <a:ea typeface="DejaVu Sans"/>
              </a:rPr>
              <a:t>E-commerce is an end-end process of activating a request and making a delivery with payment included.</a:t>
            </a:r>
            <a:endParaRPr b="0" lang="es-ES" sz="1600" spc="-1" strike="noStrike">
              <a:latin typeface="Arial"/>
            </a:endParaRPr>
          </a:p>
        </p:txBody>
      </p:sp>
      <p:grpSp>
        <p:nvGrpSpPr>
          <p:cNvPr id="827" name="Group 3"/>
          <p:cNvGrpSpPr/>
          <p:nvPr/>
        </p:nvGrpSpPr>
        <p:grpSpPr>
          <a:xfrm>
            <a:off x="8245080" y="73080"/>
            <a:ext cx="896400" cy="1292400"/>
            <a:chOff x="8245080" y="73080"/>
            <a:chExt cx="896400" cy="1292400"/>
          </a:xfrm>
        </p:grpSpPr>
        <p:pic>
          <p:nvPicPr>
            <p:cNvPr id="828" name="Picture 644" descr=""/>
            <p:cNvPicPr/>
            <p:nvPr/>
          </p:nvPicPr>
          <p:blipFill>
            <a:blip r:embed="rId1"/>
            <a:stretch/>
          </p:blipFill>
          <p:spPr>
            <a:xfrm>
              <a:off x="8328960" y="7308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9" name="Picture 645" descr=""/>
            <p:cNvPicPr/>
            <p:nvPr/>
          </p:nvPicPr>
          <p:blipFill>
            <a:blip r:embed="rId2"/>
            <a:stretch/>
          </p:blipFill>
          <p:spPr>
            <a:xfrm>
              <a:off x="8245080" y="83268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30" name="CustomShape 4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pic>
        <p:nvPicPr>
          <p:cNvPr id="831" name="Picture 647" descr=""/>
          <p:cNvPicPr/>
          <p:nvPr/>
        </p:nvPicPr>
        <p:blipFill>
          <a:blip r:embed="rId3"/>
          <a:stretch/>
        </p:blipFill>
        <p:spPr>
          <a:xfrm>
            <a:off x="1800000" y="1798920"/>
            <a:ext cx="4679280" cy="2340360"/>
          </a:xfrm>
          <a:prstGeom prst="rect">
            <a:avLst/>
          </a:prstGeom>
          <a:ln w="0">
            <a:noFill/>
          </a:ln>
        </p:spPr>
      </p:pic>
      <p:sp>
        <p:nvSpPr>
          <p:cNvPr id="832" name="CustomShape 5"/>
          <p:cNvSpPr/>
          <p:nvPr/>
        </p:nvSpPr>
        <p:spPr>
          <a:xfrm>
            <a:off x="900000" y="4320000"/>
            <a:ext cx="665820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rebuchet MS"/>
                <a:ea typeface="DejaVu Sans"/>
              </a:rPr>
              <a:t>Despite this, e-business is still a business and it requires all the process of a traditional business. It just changes the way of doing, and how to access clients, providers, and how to control the flows of information and process management.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833" name="CustomShape 6"/>
          <p:cNvSpPr/>
          <p:nvPr/>
        </p:nvSpPr>
        <p:spPr>
          <a:xfrm>
            <a:off x="540000" y="6147000"/>
            <a:ext cx="41378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Trebuchet MS"/>
                <a:ea typeface="DejaVu Sans"/>
              </a:rPr>
              <a:t>Source:</a:t>
            </a:r>
            <a:br/>
            <a:r>
              <a:rPr b="0" lang="en-AU" sz="8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4"/>
              </a:rPr>
              <a:t>https://technofaq.org/posts/2020/09/5-tips-to-spend-business-budget-wisely-on-digital-marketing/</a:t>
            </a:r>
            <a:endParaRPr b="0" lang="es-E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360000" y="360000"/>
            <a:ext cx="6345720" cy="11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AU" sz="2800" spc="-1" strike="noStrike">
                <a:solidFill>
                  <a:srgbClr val="5fcbef"/>
                </a:solidFill>
                <a:latin typeface="Trebuchet MS"/>
                <a:ea typeface="DejaVu Sans"/>
              </a:rPr>
              <a:t>Where is the world going?</a:t>
            </a:r>
            <a:br/>
            <a:r>
              <a:rPr b="0" lang="en-AU" sz="2800" spc="-1" strike="noStrike">
                <a:solidFill>
                  <a:srgbClr val="5fcbef"/>
                </a:solidFill>
                <a:latin typeface="Trebuchet MS"/>
                <a:ea typeface="DejaVu Sans"/>
              </a:rPr>
              <a:t>Where is the Kyrgyz Republic?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835" name="Content Placeholder 3" descr=""/>
          <p:cNvPicPr/>
          <p:nvPr/>
        </p:nvPicPr>
        <p:blipFill>
          <a:blip r:embed="rId1"/>
          <a:stretch/>
        </p:blipFill>
        <p:spPr>
          <a:xfrm>
            <a:off x="540000" y="1690920"/>
            <a:ext cx="4859280" cy="3708360"/>
          </a:xfrm>
          <a:prstGeom prst="rect">
            <a:avLst/>
          </a:prstGeom>
          <a:ln w="0">
            <a:noFill/>
          </a:ln>
        </p:spPr>
      </p:pic>
      <p:sp>
        <p:nvSpPr>
          <p:cNvPr id="836" name="CustomShape 2"/>
          <p:cNvSpPr/>
          <p:nvPr/>
        </p:nvSpPr>
        <p:spPr>
          <a:xfrm>
            <a:off x="134640" y="6327000"/>
            <a:ext cx="45918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Trebuchet MS"/>
                <a:ea typeface="DejaVu Sans"/>
              </a:rPr>
              <a:t>Source: </a:t>
            </a:r>
            <a:br/>
            <a:r>
              <a:rPr b="0" lang="en-AU" sz="8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2"/>
              </a:rPr>
              <a:t>https://wedevs.com/blog/266954/future-ecommerce-trends</a:t>
            </a:r>
            <a:endParaRPr b="0" lang="es-ES" sz="800" spc="-1" strike="noStrike">
              <a:latin typeface="Arial"/>
            </a:endParaRPr>
          </a:p>
        </p:txBody>
      </p:sp>
      <p:grpSp>
        <p:nvGrpSpPr>
          <p:cNvPr id="837" name="Group 3"/>
          <p:cNvGrpSpPr/>
          <p:nvPr/>
        </p:nvGrpSpPr>
        <p:grpSpPr>
          <a:xfrm>
            <a:off x="8245080" y="73080"/>
            <a:ext cx="896400" cy="1292400"/>
            <a:chOff x="8245080" y="73080"/>
            <a:chExt cx="896400" cy="1292400"/>
          </a:xfrm>
        </p:grpSpPr>
        <p:pic>
          <p:nvPicPr>
            <p:cNvPr id="838" name="Picture 655" descr=""/>
            <p:cNvPicPr/>
            <p:nvPr/>
          </p:nvPicPr>
          <p:blipFill>
            <a:blip r:embed="rId3"/>
            <a:stretch/>
          </p:blipFill>
          <p:spPr>
            <a:xfrm>
              <a:off x="8328960" y="7308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9" name="Picture 656" descr=""/>
            <p:cNvPicPr/>
            <p:nvPr/>
          </p:nvPicPr>
          <p:blipFill>
            <a:blip r:embed="rId4"/>
            <a:stretch/>
          </p:blipFill>
          <p:spPr>
            <a:xfrm>
              <a:off x="8245080" y="83268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40" name="CustomShape 4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841" name="CustomShape 5"/>
          <p:cNvSpPr/>
          <p:nvPr/>
        </p:nvSpPr>
        <p:spPr>
          <a:xfrm>
            <a:off x="5580000" y="2160000"/>
            <a:ext cx="2731680" cy="259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AU" sz="1500" spc="-1" strike="noStrike">
                <a:solidFill>
                  <a:srgbClr val="000000"/>
                </a:solidFill>
                <a:latin typeface="Trebuchet MS"/>
                <a:ea typeface="DejaVu Sans"/>
              </a:rPr>
              <a:t>Exercise:</a:t>
            </a:r>
            <a:r>
              <a:rPr b="0" lang="en-AU" sz="1500" spc="-1" strike="noStrike">
                <a:solidFill>
                  <a:srgbClr val="000000"/>
                </a:solidFill>
                <a:latin typeface="Trebuchet MS"/>
                <a:ea typeface="DejaVu Sans"/>
              </a:rPr>
              <a:t> Find out where it is the Kyrgyz Republic among the global growth of e-commerce.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AU" sz="1500" spc="-1" strike="noStrike">
                <a:solidFill>
                  <a:srgbClr val="000000"/>
                </a:solidFill>
                <a:latin typeface="Trebuchet MS"/>
                <a:ea typeface="DejaVu Sans"/>
              </a:rPr>
              <a:t>- What are the key areas of growth?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AU" sz="1500" spc="-1" strike="noStrike">
                <a:solidFill>
                  <a:srgbClr val="000000"/>
                </a:solidFill>
                <a:latin typeface="Trebuchet MS"/>
                <a:ea typeface="DejaVu Sans"/>
              </a:rPr>
              <a:t>- What are the key industries you will see growing on the Internet?</a:t>
            </a:r>
            <a:endParaRPr b="0" lang="es-E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-900000" y="891360"/>
            <a:ext cx="8836920" cy="540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3" name="CustomShape 2"/>
          <p:cNvSpPr/>
          <p:nvPr/>
        </p:nvSpPr>
        <p:spPr>
          <a:xfrm>
            <a:off x="720000" y="3060000"/>
            <a:ext cx="2246760" cy="105228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 cap="rnd" w="19080">
            <a:solidFill>
              <a:srgbClr val="3bbc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8600" rIns="17640" tIns="48600" bIns="48600" anchor="ctr">
            <a:noAutofit/>
          </a:bodyPr>
          <a:p>
            <a:pPr algn="ctr">
              <a:lnSpc>
                <a:spcPct val="90000"/>
              </a:lnSpc>
              <a:spcAft>
                <a:spcPts val="981"/>
              </a:spcAft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Digital SME’s 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844" name="CustomShape 3"/>
          <p:cNvSpPr/>
          <p:nvPr/>
        </p:nvSpPr>
        <p:spPr>
          <a:xfrm rot="17601600">
            <a:off x="2231640" y="3305520"/>
            <a:ext cx="1284840" cy="32760"/>
          </a:xfrm>
          <a:custGeom>
            <a:avLst/>
            <a:gdLst/>
            <a:ahLst/>
            <a:rect l="l" t="t" r="r" b="b"/>
            <a:pathLst>
              <a:path w="1286954" h="0">
                <a:moveTo>
                  <a:pt x="0" y="17539"/>
                </a:moveTo>
                <a:lnTo>
                  <a:pt x="1286954" y="17539"/>
                </a:lnTo>
              </a:path>
            </a:pathLst>
          </a:custGeom>
          <a:noFill/>
          <a:ln cap="rnd" w="19080">
            <a:solidFill>
              <a:srgbClr val="34a68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5" name="CustomShape 4"/>
          <p:cNvSpPr/>
          <p:nvPr/>
        </p:nvSpPr>
        <p:spPr>
          <a:xfrm>
            <a:off x="3132000" y="2205000"/>
            <a:ext cx="2106360" cy="1052280"/>
          </a:xfrm>
          <a:prstGeom prst="roundRect">
            <a:avLst>
              <a:gd name="adj" fmla="val 10000"/>
            </a:avLst>
          </a:prstGeom>
          <a:solidFill>
            <a:srgbClr val="d9f6ec"/>
          </a:solidFill>
          <a:ln cap="rnd" w="19080">
            <a:solidFill>
              <a:srgbClr val="3bbc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6080" rIns="15120" tIns="46080" bIns="46080" anchor="ctr">
            <a:noAutofit/>
          </a:bodyPr>
          <a:p>
            <a:pPr algn="ctr">
              <a:lnSpc>
                <a:spcPct val="90000"/>
              </a:lnSpc>
              <a:spcAft>
                <a:spcPts val="839"/>
              </a:spcAft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Trebuchet MS"/>
                <a:ea typeface="DejaVu Sans"/>
              </a:rPr>
              <a:t>Digital Content</a:t>
            </a:r>
            <a:endParaRPr b="0" lang="es-ES" sz="1500" spc="-1" strike="noStrike">
              <a:latin typeface="Arial"/>
            </a:endParaRPr>
          </a:p>
        </p:txBody>
      </p:sp>
      <p:sp>
        <p:nvSpPr>
          <p:cNvPr id="846" name="CustomShape 5"/>
          <p:cNvSpPr/>
          <p:nvPr/>
        </p:nvSpPr>
        <p:spPr>
          <a:xfrm rot="18539400">
            <a:off x="5039640" y="2297160"/>
            <a:ext cx="1072800" cy="32760"/>
          </a:xfrm>
          <a:custGeom>
            <a:avLst/>
            <a:gdLst/>
            <a:ahLst/>
            <a:rect l="l" t="t" r="r" b="b"/>
            <a:pathLst>
              <a:path w="1074907" h="0">
                <a:moveTo>
                  <a:pt x="0" y="17539"/>
                </a:moveTo>
                <a:lnTo>
                  <a:pt x="1074907" y="17539"/>
                </a:lnTo>
              </a:path>
            </a:pathLst>
          </a:custGeom>
          <a:noFill/>
          <a:ln cap="rnd" w="19080">
            <a:solidFill>
              <a:srgbClr val="3bbc9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7" name="CustomShape 6"/>
          <p:cNvSpPr/>
          <p:nvPr/>
        </p:nvSpPr>
        <p:spPr>
          <a:xfrm>
            <a:off x="5992920" y="1440000"/>
            <a:ext cx="2106360" cy="539280"/>
          </a:xfrm>
          <a:prstGeom prst="roundRect">
            <a:avLst>
              <a:gd name="adj" fmla="val 10000"/>
            </a:avLst>
          </a:prstGeom>
          <a:solidFill>
            <a:srgbClr val="a8ceea"/>
          </a:solidFill>
          <a:ln cap="rnd" w="19080">
            <a:solidFill>
              <a:srgbClr val="3bbc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000" rIns="1404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771"/>
              </a:spcAft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In business process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848" name="CustomShape 7"/>
          <p:cNvSpPr/>
          <p:nvPr/>
        </p:nvSpPr>
        <p:spPr>
          <a:xfrm rot="1814400">
            <a:off x="5180400" y="2931840"/>
            <a:ext cx="867240" cy="32760"/>
          </a:xfrm>
          <a:custGeom>
            <a:avLst/>
            <a:gdLst/>
            <a:ahLst/>
            <a:rect l="l" t="t" r="r" b="b"/>
            <a:pathLst>
              <a:path w="869460" h="0">
                <a:moveTo>
                  <a:pt x="0" y="17539"/>
                </a:moveTo>
                <a:lnTo>
                  <a:pt x="869460" y="17539"/>
                </a:lnTo>
              </a:path>
            </a:pathLst>
          </a:custGeom>
          <a:noFill/>
          <a:ln cap="rnd" w="19080">
            <a:solidFill>
              <a:srgbClr val="3bbc9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9" name="CustomShape 8"/>
          <p:cNvSpPr/>
          <p:nvPr/>
        </p:nvSpPr>
        <p:spPr>
          <a:xfrm>
            <a:off x="5991480" y="2642760"/>
            <a:ext cx="2106360" cy="596520"/>
          </a:xfrm>
          <a:prstGeom prst="roundRect">
            <a:avLst>
              <a:gd name="adj" fmla="val 10000"/>
            </a:avLst>
          </a:prstGeom>
          <a:solidFill>
            <a:srgbClr val="d3e6f5"/>
          </a:solidFill>
          <a:ln cap="rnd" w="19080">
            <a:solidFill>
              <a:srgbClr val="3bbc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000" rIns="1404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77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DejaVu Sans"/>
              </a:rPr>
              <a:t>In business function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850" name="CustomShape 9"/>
          <p:cNvSpPr/>
          <p:nvPr/>
        </p:nvSpPr>
        <p:spPr>
          <a:xfrm rot="3778800">
            <a:off x="2262600" y="4481280"/>
            <a:ext cx="1315080" cy="32760"/>
          </a:xfrm>
          <a:custGeom>
            <a:avLst/>
            <a:gdLst/>
            <a:ahLst/>
            <a:rect l="l" t="t" r="r" b="b"/>
            <a:pathLst>
              <a:path w="1317236" h="0">
                <a:moveTo>
                  <a:pt x="0" y="17539"/>
                </a:moveTo>
                <a:lnTo>
                  <a:pt x="1317236" y="17539"/>
                </a:lnTo>
              </a:path>
            </a:pathLst>
          </a:custGeom>
          <a:noFill/>
          <a:ln cap="rnd" w="19080">
            <a:solidFill>
              <a:srgbClr val="34a68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CustomShape 10"/>
          <p:cNvSpPr/>
          <p:nvPr/>
        </p:nvSpPr>
        <p:spPr>
          <a:xfrm>
            <a:off x="3472920" y="3627000"/>
            <a:ext cx="2106360" cy="1052280"/>
          </a:xfrm>
          <a:prstGeom prst="roundRect">
            <a:avLst>
              <a:gd name="adj" fmla="val 10000"/>
            </a:avLst>
          </a:prstGeom>
          <a:solidFill>
            <a:srgbClr val="d3d3d3"/>
          </a:solidFill>
          <a:ln cap="rnd" w="19080">
            <a:solidFill>
              <a:srgbClr val="3bbc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6080" rIns="15120" tIns="46080" bIns="46080" anchor="ctr">
            <a:noAutofit/>
          </a:bodyPr>
          <a:p>
            <a:pPr algn="ctr">
              <a:lnSpc>
                <a:spcPct val="90000"/>
              </a:lnSpc>
              <a:spcAft>
                <a:spcPts val="839"/>
              </a:spcAft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Start up Platform 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852" name="CustomShape 11"/>
          <p:cNvSpPr/>
          <p:nvPr/>
        </p:nvSpPr>
        <p:spPr>
          <a:xfrm>
            <a:off x="5328720" y="5069520"/>
            <a:ext cx="660600" cy="32760"/>
          </a:xfrm>
          <a:custGeom>
            <a:avLst/>
            <a:gdLst/>
            <a:ahLst/>
            <a:rect l="l" t="t" r="r" b="b"/>
            <a:pathLst>
              <a:path w="662898" h="0">
                <a:moveTo>
                  <a:pt x="0" y="17539"/>
                </a:moveTo>
                <a:lnTo>
                  <a:pt x="662898" y="17539"/>
                </a:lnTo>
              </a:path>
            </a:pathLst>
          </a:custGeom>
          <a:noFill/>
          <a:ln cap="rnd" w="19080">
            <a:solidFill>
              <a:srgbClr val="3bbc9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CustomShape 12"/>
          <p:cNvSpPr/>
          <p:nvPr/>
        </p:nvSpPr>
        <p:spPr>
          <a:xfrm>
            <a:off x="5991480" y="3816360"/>
            <a:ext cx="2775600" cy="1942920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 cap="rnd" w="19080">
            <a:solidFill>
              <a:srgbClr val="3bbc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6040" rIns="11520" tIns="86040" bIns="85680" anchor="ctr">
            <a:noAutofit/>
          </a:bodyPr>
          <a:p>
            <a:pPr>
              <a:lnSpc>
                <a:spcPct val="90000"/>
              </a:lnSpc>
              <a:spcAft>
                <a:spcPts val="629"/>
              </a:spcAft>
              <a:buNone/>
            </a:pPr>
            <a:r>
              <a:rPr b="0" lang="en-US" sz="1500" spc="-1" strike="noStrike">
                <a:solidFill>
                  <a:srgbClr val="000000"/>
                </a:solidFill>
                <a:latin typeface="Trebuchet MS"/>
                <a:ea typeface="DejaVu Sans"/>
              </a:rPr>
              <a:t>Startup business: New business based on web/ TI/internet.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  <a:buNone/>
            </a:pPr>
            <a:r>
              <a:rPr b="0" lang="en-US" sz="1500" spc="-1" strike="noStrike">
                <a:solidFill>
                  <a:srgbClr val="000000"/>
                </a:solidFill>
                <a:latin typeface="Trebuchet MS"/>
                <a:ea typeface="DejaVu Sans"/>
              </a:rPr>
              <a:t>- Application software</a:t>
            </a:r>
            <a:endParaRPr b="0" lang="es-ES" sz="1500" spc="-1" strike="noStrike">
              <a:latin typeface="Arial"/>
            </a:endParaRPr>
          </a:p>
          <a:p>
            <a:pPr marL="176040" indent="-174240">
              <a:lnSpc>
                <a:spcPct val="90000"/>
              </a:lnSpc>
              <a:spcAft>
                <a:spcPts val="629"/>
              </a:spcAft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000000"/>
                </a:solidFill>
                <a:latin typeface="Trebuchet MS"/>
                <a:ea typeface="DejaVu Sans"/>
              </a:rPr>
              <a:t>- Digital marketing Agency </a:t>
            </a:r>
            <a:endParaRPr b="0" lang="es-ES" sz="1500" spc="-1" strike="noStrike">
              <a:latin typeface="Arial"/>
            </a:endParaRPr>
          </a:p>
          <a:p>
            <a:pPr marL="176040" indent="-174240">
              <a:lnSpc>
                <a:spcPct val="90000"/>
              </a:lnSpc>
              <a:spcAft>
                <a:spcPts val="629"/>
              </a:spcAft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000000"/>
                </a:solidFill>
                <a:latin typeface="Trebuchet MS"/>
                <a:ea typeface="DejaVu Sans"/>
              </a:rPr>
              <a:t>- Cloud based service</a:t>
            </a:r>
            <a:endParaRPr b="0" lang="es-ES" sz="1500" spc="-1" strike="noStrike">
              <a:latin typeface="Arial"/>
            </a:endParaRPr>
          </a:p>
        </p:txBody>
      </p:sp>
      <p:sp>
        <p:nvSpPr>
          <p:cNvPr id="854" name="CustomShape 13"/>
          <p:cNvSpPr/>
          <p:nvPr/>
        </p:nvSpPr>
        <p:spPr>
          <a:xfrm>
            <a:off x="239040" y="1546560"/>
            <a:ext cx="2666880" cy="1315080"/>
          </a:xfrm>
          <a:prstGeom prst="roundRect">
            <a:avLst>
              <a:gd name="adj" fmla="val 10000"/>
            </a:avLst>
          </a:prstGeom>
          <a:solidFill>
            <a:srgbClr val="d9f6ec"/>
          </a:solidFill>
          <a:ln cap="rnd" w="19080">
            <a:solidFill>
              <a:srgbClr val="000000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49320" rIns="10800" tIns="49320" bIns="49320" anchor="ctr">
            <a:noAutofit/>
          </a:bodyPr>
          <a:p>
            <a:pPr algn="ctr">
              <a:lnSpc>
                <a:spcPct val="90000"/>
              </a:lnSpc>
              <a:spcAft>
                <a:spcPts val="595"/>
              </a:spcAft>
              <a:buNone/>
              <a:tabLst>
                <a:tab algn="l" pos="0"/>
              </a:tabLst>
            </a:pPr>
            <a:r>
              <a:rPr b="0" lang="en-US" sz="1300" spc="-1" strike="noStrike">
                <a:solidFill>
                  <a:srgbClr val="000000"/>
                </a:solidFill>
                <a:latin typeface="Trebuchet MS"/>
                <a:ea typeface="DejaVu Sans"/>
              </a:rPr>
              <a:t>SME’s, use digital content, IT support in production activities, marketing and selling, and for the tasks of payments and deliveries.</a:t>
            </a:r>
            <a:endParaRPr b="0" lang="es-ES" sz="1300" spc="-1" strike="noStrike">
              <a:latin typeface="Arial"/>
            </a:endParaRPr>
          </a:p>
        </p:txBody>
      </p:sp>
      <p:sp>
        <p:nvSpPr>
          <p:cNvPr id="855" name="CustomShape 14"/>
          <p:cNvSpPr/>
          <p:nvPr/>
        </p:nvSpPr>
        <p:spPr>
          <a:xfrm>
            <a:off x="491400" y="4298760"/>
            <a:ext cx="2588760" cy="1532520"/>
          </a:xfrm>
          <a:prstGeom prst="rect">
            <a:avLst/>
          </a:prstGeom>
          <a:solidFill>
            <a:srgbClr val="b3ecda"/>
          </a:solidFill>
          <a:ln cap="rnd" w="0">
            <a:solidFill>
              <a:srgbClr val="000000"/>
            </a:solidFill>
            <a:custDash>
              <a:ds d="499000" sp="201000"/>
            </a:custDash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rebuchet MS"/>
                <a:ea typeface="MS PGothic"/>
              </a:rPr>
              <a:t>Startup platform is when a new business is using an IT based platform as facilities to get support and impulse for its business activities.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856" name="CustomShape 15"/>
          <p:cNvSpPr/>
          <p:nvPr/>
        </p:nvSpPr>
        <p:spPr>
          <a:xfrm>
            <a:off x="443520" y="6521400"/>
            <a:ext cx="36554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b0f0"/>
                </a:solidFill>
                <a:latin typeface="Trebuchet MS"/>
                <a:ea typeface="DejaVu Sans"/>
              </a:rPr>
              <a:t>Created model: Suwandi - 2017</a:t>
            </a:r>
            <a:endParaRPr b="0" lang="es-ES" sz="1200" spc="-1" strike="noStrike">
              <a:latin typeface="Arial"/>
            </a:endParaRPr>
          </a:p>
        </p:txBody>
      </p:sp>
      <p:grpSp>
        <p:nvGrpSpPr>
          <p:cNvPr id="857" name="Group 16"/>
          <p:cNvGrpSpPr/>
          <p:nvPr/>
        </p:nvGrpSpPr>
        <p:grpSpPr>
          <a:xfrm>
            <a:off x="8245080" y="73080"/>
            <a:ext cx="896400" cy="1292400"/>
            <a:chOff x="8245080" y="73080"/>
            <a:chExt cx="896400" cy="1292400"/>
          </a:xfrm>
        </p:grpSpPr>
        <p:pic>
          <p:nvPicPr>
            <p:cNvPr id="858" name="Picture 676" descr=""/>
            <p:cNvPicPr/>
            <p:nvPr/>
          </p:nvPicPr>
          <p:blipFill>
            <a:blip r:embed="rId1"/>
            <a:stretch/>
          </p:blipFill>
          <p:spPr>
            <a:xfrm>
              <a:off x="8328960" y="7308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9" name="Picture 677" descr=""/>
            <p:cNvPicPr/>
            <p:nvPr/>
          </p:nvPicPr>
          <p:blipFill>
            <a:blip r:embed="rId2"/>
            <a:stretch/>
          </p:blipFill>
          <p:spPr>
            <a:xfrm>
              <a:off x="8245080" y="83268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60" name="CustomShape 17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861" name="CustomShape 18"/>
          <p:cNvSpPr/>
          <p:nvPr/>
        </p:nvSpPr>
        <p:spPr>
          <a:xfrm>
            <a:off x="360000" y="360000"/>
            <a:ext cx="6345720" cy="11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AU" sz="2800" spc="-1" strike="noStrike">
                <a:solidFill>
                  <a:srgbClr val="5fcbef"/>
                </a:solidFill>
                <a:latin typeface="Trebuchet MS"/>
                <a:ea typeface="DejaVu Sans"/>
              </a:rPr>
              <a:t>Model Transformation: SME’s Digital in Business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862" name="Line 19"/>
          <p:cNvSpPr/>
          <p:nvPr/>
        </p:nvSpPr>
        <p:spPr>
          <a:xfrm>
            <a:off x="4320000" y="3258000"/>
            <a:ext cx="360" cy="369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Line 20"/>
          <p:cNvSpPr/>
          <p:nvPr/>
        </p:nvSpPr>
        <p:spPr>
          <a:xfrm>
            <a:off x="2906640" y="1980000"/>
            <a:ext cx="333360" cy="225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4" name="Line 21"/>
          <p:cNvSpPr/>
          <p:nvPr/>
        </p:nvSpPr>
        <p:spPr>
          <a:xfrm flipV="1">
            <a:off x="3080880" y="4500000"/>
            <a:ext cx="392040" cy="36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5" name="Line 22"/>
          <p:cNvSpPr/>
          <p:nvPr/>
        </p:nvSpPr>
        <p:spPr>
          <a:xfrm flipV="1">
            <a:off x="5580000" y="1980000"/>
            <a:ext cx="412920" cy="216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6" name="Line 23"/>
          <p:cNvSpPr/>
          <p:nvPr/>
        </p:nvSpPr>
        <p:spPr>
          <a:xfrm flipV="1">
            <a:off x="5580000" y="3240000"/>
            <a:ext cx="540000" cy="90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Line 24"/>
          <p:cNvSpPr/>
          <p:nvPr/>
        </p:nvSpPr>
        <p:spPr>
          <a:xfrm>
            <a:off x="5580000" y="4140000"/>
            <a:ext cx="411480" cy="72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CustomShape 1"/>
          <p:cNvSpPr/>
          <p:nvPr/>
        </p:nvSpPr>
        <p:spPr>
          <a:xfrm>
            <a:off x="360000" y="360000"/>
            <a:ext cx="634572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Porter’s Value Chain</a:t>
            </a:r>
            <a:endParaRPr b="0" lang="es-ES" sz="3200" spc="-1" strike="noStrike">
              <a:latin typeface="Arial"/>
            </a:endParaRPr>
          </a:p>
        </p:txBody>
      </p:sp>
      <p:pic>
        <p:nvPicPr>
          <p:cNvPr id="869" name="Picture 2" descr=""/>
          <p:cNvPicPr/>
          <p:nvPr/>
        </p:nvPicPr>
        <p:blipFill>
          <a:blip r:embed="rId1"/>
          <a:srcRect l="0" t="4177" r="1667" b="0"/>
          <a:stretch/>
        </p:blipFill>
        <p:spPr>
          <a:xfrm>
            <a:off x="360000" y="1800000"/>
            <a:ext cx="7149960" cy="3786120"/>
          </a:xfrm>
          <a:prstGeom prst="rect">
            <a:avLst/>
          </a:prstGeom>
          <a:ln w="0">
            <a:noFill/>
          </a:ln>
        </p:spPr>
      </p:pic>
      <p:sp>
        <p:nvSpPr>
          <p:cNvPr id="870" name="CustomShape 2"/>
          <p:cNvSpPr/>
          <p:nvPr/>
        </p:nvSpPr>
        <p:spPr>
          <a:xfrm>
            <a:off x="428400" y="6606720"/>
            <a:ext cx="4322880" cy="2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b0f0"/>
                </a:solidFill>
                <a:latin typeface="Trebuchet MS"/>
                <a:ea typeface="DejaVu Sans"/>
              </a:rPr>
              <a:t>Source: https://www.business-to-you.com/value-chain/</a:t>
            </a:r>
            <a:endParaRPr b="0" lang="es-ES" sz="800" spc="-1" strike="noStrike">
              <a:latin typeface="Arial"/>
            </a:endParaRPr>
          </a:p>
        </p:txBody>
      </p:sp>
      <p:sp>
        <p:nvSpPr>
          <p:cNvPr id="871" name="CustomShape 3"/>
          <p:cNvSpPr/>
          <p:nvPr/>
        </p:nvSpPr>
        <p:spPr>
          <a:xfrm>
            <a:off x="428400" y="1080000"/>
            <a:ext cx="4611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E-Commerce’s role in business activity</a:t>
            </a:r>
            <a:endParaRPr b="0" lang="es-ES" sz="1800" spc="-1" strike="noStrike">
              <a:latin typeface="Arial"/>
            </a:endParaRPr>
          </a:p>
        </p:txBody>
      </p:sp>
      <p:grpSp>
        <p:nvGrpSpPr>
          <p:cNvPr id="872" name="Group 4"/>
          <p:cNvGrpSpPr/>
          <p:nvPr/>
        </p:nvGrpSpPr>
        <p:grpSpPr>
          <a:xfrm>
            <a:off x="8245080" y="73080"/>
            <a:ext cx="896400" cy="1292400"/>
            <a:chOff x="8245080" y="73080"/>
            <a:chExt cx="896400" cy="1292400"/>
          </a:xfrm>
        </p:grpSpPr>
        <p:pic>
          <p:nvPicPr>
            <p:cNvPr id="873" name="Picture 692" descr=""/>
            <p:cNvPicPr/>
            <p:nvPr/>
          </p:nvPicPr>
          <p:blipFill>
            <a:blip r:embed="rId2"/>
            <a:stretch/>
          </p:blipFill>
          <p:spPr>
            <a:xfrm>
              <a:off x="8328960" y="7308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4" name="Picture 693" descr=""/>
            <p:cNvPicPr/>
            <p:nvPr/>
          </p:nvPicPr>
          <p:blipFill>
            <a:blip r:embed="rId3"/>
            <a:stretch/>
          </p:blipFill>
          <p:spPr>
            <a:xfrm>
              <a:off x="8245080" y="83268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75" name="CustomShape 5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1"/>
          <p:cNvSpPr/>
          <p:nvPr/>
        </p:nvSpPr>
        <p:spPr>
          <a:xfrm>
            <a:off x="360000" y="360000"/>
            <a:ext cx="7687440" cy="10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Digital transformation </a:t>
            </a:r>
            <a:br/>
            <a:r>
              <a:rPr b="0" lang="en-AU" sz="3200" spc="-1" strike="noStrike">
                <a:solidFill>
                  <a:srgbClr val="5fcbef"/>
                </a:solidFill>
                <a:latin typeface="Trebuchet MS"/>
                <a:ea typeface="DejaVu Sans"/>
              </a:rPr>
              <a:t>and actives to be aware of</a:t>
            </a:r>
            <a:endParaRPr b="0" lang="es-ES" sz="3200" spc="-1" strike="noStrike">
              <a:latin typeface="Arial"/>
            </a:endParaRPr>
          </a:p>
        </p:txBody>
      </p:sp>
      <p:pic>
        <p:nvPicPr>
          <p:cNvPr id="877" name="Picture 2" descr=""/>
          <p:cNvPicPr/>
          <p:nvPr/>
        </p:nvPicPr>
        <p:blipFill>
          <a:blip r:embed="rId1"/>
          <a:stretch/>
        </p:blipFill>
        <p:spPr>
          <a:xfrm>
            <a:off x="1767240" y="1589040"/>
            <a:ext cx="5814720" cy="4352040"/>
          </a:xfrm>
          <a:prstGeom prst="rect">
            <a:avLst/>
          </a:prstGeom>
          <a:ln w="0">
            <a:noFill/>
          </a:ln>
        </p:spPr>
      </p:pic>
      <p:sp>
        <p:nvSpPr>
          <p:cNvPr id="878" name="CustomShape 2"/>
          <p:cNvSpPr/>
          <p:nvPr/>
        </p:nvSpPr>
        <p:spPr>
          <a:xfrm>
            <a:off x="609480" y="6300000"/>
            <a:ext cx="38898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AU" sz="800" spc="-1" strike="noStrike">
                <a:solidFill>
                  <a:srgbClr val="000000"/>
                </a:solidFill>
                <a:latin typeface="Trebuchet MS"/>
                <a:ea typeface="DejaVu Sans"/>
              </a:rPr>
              <a:t>Source: </a:t>
            </a:r>
            <a:br/>
            <a:r>
              <a:rPr b="0" lang="en-AU" sz="8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2"/>
              </a:rPr>
              <a:t>https://www.researchgate.net/figure/Industry-40-Key-concepts-and-digital-technologies-source-Image-created-by-author-C_fig1_349974274</a:t>
            </a:r>
            <a:endParaRPr b="0" lang="es-ES" sz="800" spc="-1" strike="noStrike">
              <a:latin typeface="Arial"/>
            </a:endParaRPr>
          </a:p>
        </p:txBody>
      </p:sp>
      <p:grpSp>
        <p:nvGrpSpPr>
          <p:cNvPr id="879" name="Group 3"/>
          <p:cNvGrpSpPr/>
          <p:nvPr/>
        </p:nvGrpSpPr>
        <p:grpSpPr>
          <a:xfrm>
            <a:off x="8245080" y="73080"/>
            <a:ext cx="896400" cy="1292400"/>
            <a:chOff x="8245080" y="73080"/>
            <a:chExt cx="896400" cy="1292400"/>
          </a:xfrm>
        </p:grpSpPr>
        <p:pic>
          <p:nvPicPr>
            <p:cNvPr id="880" name="Picture 700" descr=""/>
            <p:cNvPicPr/>
            <p:nvPr/>
          </p:nvPicPr>
          <p:blipFill>
            <a:blip r:embed="rId3"/>
            <a:stretch/>
          </p:blipFill>
          <p:spPr>
            <a:xfrm>
              <a:off x="8328960" y="73080"/>
              <a:ext cx="716400" cy="73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1" name="Picture 701" descr=""/>
            <p:cNvPicPr/>
            <p:nvPr/>
          </p:nvPicPr>
          <p:blipFill>
            <a:blip r:embed="rId4"/>
            <a:stretch/>
          </p:blipFill>
          <p:spPr>
            <a:xfrm>
              <a:off x="8245080" y="832680"/>
              <a:ext cx="896400" cy="53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82" name="CustomShape 4"/>
          <p:cNvSpPr/>
          <p:nvPr/>
        </p:nvSpPr>
        <p:spPr>
          <a:xfrm>
            <a:off x="4764240" y="6356520"/>
            <a:ext cx="4378320" cy="500040"/>
          </a:xfrm>
          <a:prstGeom prst="rect">
            <a:avLst/>
          </a:prstGeom>
          <a:solidFill>
            <a:srgbClr val="729fcf">
              <a:alpha val="50000"/>
            </a:srgbClr>
          </a:solidFill>
          <a:ln cap="rnd" w="0">
            <a:solidFill>
              <a:srgbClr val="3465a4"/>
            </a:solidFill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5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TA6618-Enabling a conducive environment for e-commerce</a:t>
            </a:r>
            <a:endParaRPr b="0" lang="es-ES" sz="1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Calibri"/>
                <a:ea typeface="Calibri"/>
              </a:rPr>
              <a:t>Module 2 - Digital Technologies role in enhancing business activity / e-commerce platform</a:t>
            </a:r>
            <a:endParaRPr b="0" lang="es-E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3597</TotalTime>
  <Application>LibreOffice/7.3.1.3$Linux_X86_64 LibreOffice_project/a69ca51ded25f3eefd52d7bf9a5fad8c90b87951</Application>
  <AppVersion>15.0000</AppVersion>
  <Words>3733</Words>
  <Paragraphs>328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2019-08-22T07:43:47Z</dcterms:created>
  <dc:creator>Maziel Rodriguez</dc:creator>
  <dc:description/>
  <dc:language>an-ES</dc:language>
  <cp:lastModifiedBy/>
  <dcterms:modified xsi:type="dcterms:W3CDTF">2022-03-22T16:06:48Z</dcterms:modified>
  <cp:revision>652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18</vt:i4>
  </property>
  <property fmtid="{D5CDD505-2E9C-101B-9397-08002B2CF9AE}" pid="3" name="PresentationFormat">
    <vt:lpwstr>On-screen Show (4:3)</vt:lpwstr>
  </property>
  <property fmtid="{D5CDD505-2E9C-101B-9397-08002B2CF9AE}" pid="4" name="Slides">
    <vt:i4>29</vt:i4>
  </property>
</Properties>
</file>